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76" r:id="rId17"/>
    <p:sldId id="299" r:id="rId18"/>
    <p:sldId id="279" r:id="rId19"/>
    <p:sldId id="280" r:id="rId20"/>
    <p:sldId id="281" r:id="rId21"/>
    <p:sldId id="272" r:id="rId22"/>
    <p:sldId id="271" r:id="rId23"/>
    <p:sldId id="273" r:id="rId24"/>
    <p:sldId id="274" r:id="rId25"/>
    <p:sldId id="282" r:id="rId26"/>
    <p:sldId id="283" r:id="rId27"/>
    <p:sldId id="284" r:id="rId28"/>
    <p:sldId id="290" r:id="rId29"/>
    <p:sldId id="286" r:id="rId30"/>
    <p:sldId id="291" r:id="rId31"/>
    <p:sldId id="287" r:id="rId32"/>
    <p:sldId id="292" r:id="rId33"/>
    <p:sldId id="293" r:id="rId34"/>
    <p:sldId id="288" r:id="rId35"/>
    <p:sldId id="289" r:id="rId36"/>
    <p:sldId id="294" r:id="rId37"/>
    <p:sldId id="295" r:id="rId38"/>
    <p:sldId id="296" r:id="rId39"/>
    <p:sldId id="297" r:id="rId40"/>
    <p:sldId id="301" r:id="rId41"/>
    <p:sldId id="306" r:id="rId42"/>
    <p:sldId id="302" r:id="rId43"/>
    <p:sldId id="303" r:id="rId44"/>
    <p:sldId id="304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25" r:id="rId53"/>
    <p:sldId id="319" r:id="rId54"/>
    <p:sldId id="321" r:id="rId55"/>
    <p:sldId id="317" r:id="rId56"/>
    <p:sldId id="322" r:id="rId57"/>
    <p:sldId id="323" r:id="rId58"/>
    <p:sldId id="324" r:id="rId59"/>
    <p:sldId id="320" r:id="rId60"/>
    <p:sldId id="318" r:id="rId61"/>
  </p:sldIdLst>
  <p:sldSz cx="12192000" cy="6858000"/>
  <p:notesSz cx="6858000" cy="9144000"/>
  <p:embeddedFontLst>
    <p:embeddedFont>
      <p:font typeface="AppleSDGothicNeoB00" panose="02000503000000000000" pitchFamily="2" charset="-127"/>
      <p:regular r:id="rId63"/>
    </p:embeddedFont>
    <p:embeddedFont>
      <p:font typeface="AppleSDGothicNeoR00" panose="02000503000000000000" pitchFamily="2" charset="-127"/>
      <p:regular r:id="rId64"/>
    </p:embeddedFont>
    <p:embeddedFont>
      <p:font typeface="Cambria Math" panose="02040503050406030204" pitchFamily="18" charset="0"/>
      <p:regular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py-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4.sv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3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.sv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i.imgur.com/7kISVTV.png" TargetMode="Externa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full-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Training Methodologies with Logistic Regression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Jio Gim </a:t>
            </a:r>
            <a:r>
              <a:rPr lang="en-US" altLang="ko-KR" dirty="0">
                <a:solidFill>
                  <a:schemeClr val="accent6"/>
                </a:solidFill>
              </a:rPr>
              <a:t>&lt;jio.gim@postech.edu&gt;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March 23</a:t>
            </a:r>
            <a:r>
              <a:rPr lang="en-US" altLang="ko-KR" baseline="30000" dirty="0"/>
              <a:t>rd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251B0AD5-3199-441B-A6B2-D7F30202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9" y="2010603"/>
            <a:ext cx="5286954" cy="452909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758153" y="615653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plotting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448C5FB-80F7-4F71-B618-D864EC9E637F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AA7C79-7A08-457E-99C1-7EEA909AD059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E9BFD72-DA11-4533-81ED-A0E44D4DF61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BE028A1-EDFB-484E-99DF-6562EB9C4240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0C0F3C-D550-4AF8-9C5D-82E4DF0A5552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84CD8-CC53-445B-BD41-A1AF2B2F218A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AC370-5443-4D0B-AEB0-0447F1A0B5E2}"/>
              </a:ext>
            </a:extLst>
          </p:cNvPr>
          <p:cNvSpPr txBox="1"/>
          <p:nvPr/>
        </p:nvSpPr>
        <p:spPr>
          <a:xfrm>
            <a:off x="8234727" y="4703482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plotting function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40D11E-E2B0-435B-9D8F-6FE76240AE3C}"/>
              </a:ext>
            </a:extLst>
          </p:cNvPr>
          <p:cNvSpPr txBox="1"/>
          <p:nvPr/>
        </p:nvSpPr>
        <p:spPr>
          <a:xfrm>
            <a:off x="9053119" y="5118980"/>
            <a:ext cx="279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 can make other things into a function, of course~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CA1375C-E296-43F8-A6B6-2A6ACD65FEE9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396F76F-2BE6-4A00-9078-A75EBEE195E7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E1BEE04-04D5-4CA9-94FC-D2A1D0DC245F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739C576-5A51-4581-9ED6-E270922D511C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8D23FE-CEDA-4542-9581-C2D9E56A07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1F9D27-D841-4DF5-8983-5CAD396D9976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50AF50-BBAD-412B-8F87-617C45F8B12D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9B401A5-8DB0-4306-B146-E9A39B77EA82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77B324D-7CC4-4DCF-904F-5741496C745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0837153-8B12-47BC-BAF9-0DECDFF025F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BC8DD9-6F25-43A2-9227-61EF729D9BB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880930-C9FE-47AB-8632-5E9D841EB744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4097CBC-D750-4C77-8898-CE08CB287026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A73C859-D9B5-4507-9368-3A091AEA613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F7D673-4EC5-496C-BED6-20CEE1B2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5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Training Iteration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978399" y="6143143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Training iteration </a:t>
            </a:r>
            <a:r>
              <a:rPr lang="en-US" altLang="ko-KR" dirty="0">
                <a:latin typeface="Consolas" panose="020B0609020204030204" pitchFamily="49" charset="0"/>
              </a:rPr>
              <a:t>while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6982D2-A5AB-44E4-9C8B-9F2A1969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8" y="1878180"/>
            <a:ext cx="4554481" cy="463795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816D55F-6197-42C6-9079-8E53FF8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46" y="3109923"/>
            <a:ext cx="4642684" cy="2483373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6D8813-82AE-45A3-A25D-616E0D323AA1}"/>
              </a:ext>
            </a:extLst>
          </p:cNvPr>
          <p:cNvSpPr txBox="1"/>
          <p:nvPr/>
        </p:nvSpPr>
        <p:spPr>
          <a:xfrm>
            <a:off x="5902960" y="4952480"/>
            <a:ext cx="12979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Training </a:t>
            </a:r>
            <a:r>
              <a:rPr lang="en-US" altLang="ko-KR" sz="1200" dirty="0"/>
              <a:t> </a:t>
            </a:r>
            <a:r>
              <a:rPr lang="en-US" altLang="ko-K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…</a:t>
            </a:r>
            <a:br>
              <a:rPr lang="en-US" altLang="ko-KR" dirty="0"/>
            </a:br>
            <a:r>
              <a:rPr lang="en-US" altLang="ko-KR" dirty="0"/>
              <a:t>output 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0DB53F7-5B8D-461B-A7B6-33B9693384BD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ACF2F45-4580-48FB-A41B-3D7AAF9250A5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643B65-B2BB-4485-9AB2-B3004D052891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684DC59-7AF4-484E-986E-B9AFDE6FA2DA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5D4253-EBEE-49C6-A31C-D6C84E945E67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CA02A03-784F-4107-8209-B42A0292515E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0A52CA-FE66-4857-BED1-24855908CFA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FB66EA-9E9F-4432-8780-77EE24487B56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3B67068-965D-449C-8738-53B7102C8F4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05CDC22-CC2F-4D56-BDB2-334848DC139F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D178D36-FBF2-4C6C-861F-22D20648EE9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FB7E4E-DD56-4F9D-B420-631650B67CA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56070E-B2D2-4BC8-9394-BF6FFE19426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006A2C-157F-4520-B213-DD484D537CFC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ABC86-3AE1-442A-8614-37BD9705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62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Result Analysis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5275131" y="5936758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Result analysis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D614D4-852A-42C9-A24B-4B8A56FB6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4"/>
          <a:stretch/>
        </p:blipFill>
        <p:spPr>
          <a:xfrm>
            <a:off x="460450" y="3118943"/>
            <a:ext cx="4814681" cy="3185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E14C21-665F-4613-B42A-B23992BA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8" y="3268647"/>
            <a:ext cx="4445228" cy="303545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54D5157-87E9-45F3-BFAC-33A1EC48C39F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B7E85C3-6097-4762-A1FE-1FBB3591F719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27E3A66-001F-4D5D-9DB5-9D4B177EC9E2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1AE304A-C4E4-47CC-A12C-69696338CE40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A6992D-1BBF-4CA5-B3F3-73B8BF1F5BD5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DD30975-0DDF-4CB2-86FE-FBD270E3543C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A1B970-FE8B-4AE4-8D5B-6B67C1B0379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96D1546-5C6A-4DBA-A761-3B84940D01ED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BCC8411-3AA6-40C4-A6C1-3D00F2DCEAF1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EB67C10-8549-4CD4-9FE4-3E57A508B30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6AD6D86-BEBC-466E-AB5E-D9D3A382DE3F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91B1B24-CE7B-4112-ABA2-1D24E523F216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B5B7E40-B22A-45D5-B292-9000110F8100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ACCC34-44A4-4C69-A941-C87F2839872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E9CDC-F096-4540-B542-71D7FA95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79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Updating Hyper-parameters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yping Errur? Your Fingers Know Even When Your Brain Doesn't : Shots -  Health News : NPR">
            <a:extLst>
              <a:ext uri="{FF2B5EF4-FFF2-40B4-BE49-F238E27FC236}">
                <a16:creationId xmlns:a16="http://schemas.microsoft.com/office/drawing/2014/main" id="{3463BACF-BC12-4A59-B15D-39DE6309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83" y="2857108"/>
            <a:ext cx="4864904" cy="27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1BFE82-F1D7-4CB4-9352-D72CE06522F4}"/>
              </a:ext>
            </a:extLst>
          </p:cNvPr>
          <p:cNvSpPr txBox="1"/>
          <p:nvPr/>
        </p:nvSpPr>
        <p:spPr>
          <a:xfrm>
            <a:off x="6514387" y="5223964"/>
            <a:ext cx="3424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code, do this by your self.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F5F451B-4323-40E2-B14F-DFD2B8A754B1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83619A-7E9F-47A9-A675-8ECA34960DED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2CCB13F-A157-4BCD-B229-09391A23332C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E0A86BA-BE31-43B4-889B-9593C1C091FB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5B83D56-AF8E-4117-9650-C80E4B08CEE2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B564291-FAEE-45DB-8540-DB86CA07F488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E5B6F4-ADEE-4DBB-895F-1F121E1C87C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BB9BB8B-717A-4E8A-9878-560BA79EFBE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0ED818-2B2C-48EE-B0E8-A359ECD20134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7346039-F095-4078-95F2-9EB157E363D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DB438E4-7C04-4F00-88C2-3C85537CC3D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365F446-5E0C-4E8C-BBF8-5D052DCC0823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A2D74EA-03F1-4602-82B4-741416D3E2F2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30BA91-1789-4B0A-AAFD-93BF17844D37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FA215-30A8-45E9-8EFD-1B47A2F4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09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Saving Final Model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26360-B15C-4168-8748-02A72C7BD82F}"/>
              </a:ext>
            </a:extLst>
          </p:cNvPr>
          <p:cNvSpPr txBox="1"/>
          <p:nvPr/>
        </p:nvSpPr>
        <p:spPr>
          <a:xfrm>
            <a:off x="400770" y="4357791"/>
            <a:ext cx="568354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Saving model as .mat for further investigation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E1E8DB3-F097-4536-AB1C-A168E5D6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0" y="2071674"/>
            <a:ext cx="5683542" cy="228611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5" name="그림 24" descr="잔디, 사람, 실외이(가) 표시된 사진&#10;&#10;자동 생성된 설명">
            <a:extLst>
              <a:ext uri="{FF2B5EF4-FFF2-40B4-BE49-F238E27FC236}">
                <a16:creationId xmlns:a16="http://schemas.microsoft.com/office/drawing/2014/main" id="{17D21A55-5DF5-4033-AFE8-5B32822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15" y="3540316"/>
            <a:ext cx="5089476" cy="254473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7F7D5A8-7287-479A-A1F6-14EDA33BB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ED5F44E-BCCF-45BB-B32F-BE11C116012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DEB45B7-CC3F-4CC8-843C-7B1664DD3BDE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52E8F87-7C9C-4CCB-9BEA-B2CEF8D1C729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6BAE330-3192-4258-B6D2-904BA0EE2C98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8C4CE26-1DA9-4AD4-B50E-2BD4537FB243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281BD34-CEEF-4722-AE23-419B75E1A11B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461BF0C-AA85-46DC-8642-1DCFD15397FB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D674D90-D1FC-4617-9A9F-AE41E2B0D46A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29CBEE4-3561-4B3C-AABE-12AD4B0A3D54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8BFA4E7-5A50-4347-AE02-6DC08161D8A0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1E79C79-58DC-45E3-BAA8-47610E4358B0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012C83F-F93D-4A93-9E35-90F10C2D7477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5DE478-3559-4AB3-A6C7-706D04B6C4EA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18A311-6FB9-4DB3-87AC-7364D929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99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Logistic Regression = “Linear Logistic Regression”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Regression = “Fitting”</a:t>
            </a:r>
          </a:p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Logistic = “Linear Logistic”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Decision boundary to be learned is linear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But output is not </a:t>
            </a:r>
            <a:r>
              <a:rPr lang="en-US" altLang="ko-KR" dirty="0"/>
              <a:t>“score”, but</a:t>
            </a:r>
            <a:br>
              <a:rPr lang="en-US" altLang="ko-KR" dirty="0"/>
            </a:br>
            <a:r>
              <a:rPr lang="en-US" altLang="ko-KR" dirty="0">
                <a:solidFill>
                  <a:schemeClr val="tx1"/>
                </a:solidFill>
              </a:rPr>
              <a:t>logistic probability (</a:t>
            </a:r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Logistic value is more fit to real world’s</a:t>
            </a:r>
            <a:br>
              <a:rPr lang="en-US" altLang="ko-KR" dirty="0"/>
            </a:br>
            <a:r>
              <a:rPr lang="en-US" altLang="ko-KR" dirty="0"/>
              <a:t>probability than linear score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dirty="0"/>
              <a:t>Let’s 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Logistic Regression from Scratch in R | by Jun M. | Towards Data Science">
            <a:extLst>
              <a:ext uri="{FF2B5EF4-FFF2-40B4-BE49-F238E27FC236}">
                <a16:creationId xmlns:a16="http://schemas.microsoft.com/office/drawing/2014/main" id="{294E5F5E-CDF1-450B-AEFB-4C3FADF03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r="15687"/>
          <a:stretch/>
        </p:blipFill>
        <p:spPr bwMode="auto">
          <a:xfrm>
            <a:off x="7093913" y="1497496"/>
            <a:ext cx="4704940" cy="49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9C60F5D-69C6-4B9C-B5E8-FF97030C7FA3}"/>
              </a:ext>
            </a:extLst>
          </p:cNvPr>
          <p:cNvCxnSpPr>
            <a:cxnSpLocks/>
            <a:stCxn id="23" idx="6"/>
            <a:endCxn id="67" idx="0"/>
          </p:cNvCxnSpPr>
          <p:nvPr/>
        </p:nvCxnSpPr>
        <p:spPr>
          <a:xfrm>
            <a:off x="4623566" y="1761875"/>
            <a:ext cx="671066" cy="40496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AA52669-9262-4CFC-A745-976039300ABB}"/>
              </a:ext>
            </a:extLst>
          </p:cNvPr>
          <p:cNvCxnSpPr>
            <a:cxnSpLocks/>
            <a:stCxn id="31" idx="6"/>
            <a:endCxn id="67" idx="0"/>
          </p:cNvCxnSpPr>
          <p:nvPr/>
        </p:nvCxnSpPr>
        <p:spPr>
          <a:xfrm>
            <a:off x="4623566" y="2406389"/>
            <a:ext cx="671066" cy="340514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F882DA7-98AD-4B89-8AB0-E417C8250C16}"/>
              </a:ext>
            </a:extLst>
          </p:cNvPr>
          <p:cNvCxnSpPr>
            <a:cxnSpLocks/>
            <a:stCxn id="33" idx="6"/>
            <a:endCxn id="67" idx="0"/>
          </p:cNvCxnSpPr>
          <p:nvPr/>
        </p:nvCxnSpPr>
        <p:spPr>
          <a:xfrm>
            <a:off x="4626279" y="4322402"/>
            <a:ext cx="668353" cy="14891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6E28DA0-9EFB-4DD7-84C4-432EB0A308B0}"/>
              </a:ext>
            </a:extLst>
          </p:cNvPr>
          <p:cNvCxnSpPr>
            <a:cxnSpLocks/>
            <a:stCxn id="35" idx="6"/>
            <a:endCxn id="67" idx="0"/>
          </p:cNvCxnSpPr>
          <p:nvPr/>
        </p:nvCxnSpPr>
        <p:spPr>
          <a:xfrm>
            <a:off x="4620854" y="4966914"/>
            <a:ext cx="673778" cy="8446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BD1A8BD-49A7-4FD4-A4DE-9F598E209DBA}"/>
              </a:ext>
            </a:extLst>
          </p:cNvPr>
          <p:cNvSpPr txBox="1"/>
          <p:nvPr/>
        </p:nvSpPr>
        <p:spPr>
          <a:xfrm>
            <a:off x="6015871" y="5672334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CrossEntropyLoss</a:t>
            </a:r>
            <a:r>
              <a:rPr lang="en-US" altLang="ko-KR" dirty="0">
                <a:latin typeface="+mj-ea"/>
                <a:ea typeface="+mj-ea"/>
              </a:rPr>
              <a:t> in </a:t>
            </a:r>
            <a:r>
              <a:rPr lang="en-US" altLang="ko-KR" dirty="0" err="1">
                <a:latin typeface="+mj-ea"/>
                <a:ea typeface="+mj-ea"/>
              </a:rPr>
              <a:t>PyTorch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is LR expressed in learning model?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D5827-692B-4FCA-B014-ACDF202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/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79A3267-AE8E-404B-9CFA-143EBB426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1554919"/>
                <a:ext cx="552174" cy="397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/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19CA14-6989-4D61-B0AA-7FDAADADF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084566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/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D3F2FFA-F3C2-4AF2-B091-78AEFA52D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215958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/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2A5160-C240-41D2-8510-273D4C600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4743634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A58E8C-A7FC-466A-AC5D-E08D5EE17237}"/>
              </a:ext>
            </a:extLst>
          </p:cNvPr>
          <p:cNvSpPr txBox="1"/>
          <p:nvPr/>
        </p:nvSpPr>
        <p:spPr>
          <a:xfrm rot="5400000">
            <a:off x="1099931" y="304358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/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4062D6-C703-4631-A614-A1F9AD1C6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1532391"/>
                <a:ext cx="458968" cy="4589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8DB65F-0A1A-4F32-890C-8D1C03AD8698}"/>
              </a:ext>
            </a:extLst>
          </p:cNvPr>
          <p:cNvCxnSpPr>
            <a:cxnSpLocks/>
            <a:stCxn id="18" idx="3"/>
            <a:endCxn id="23" idx="2"/>
          </p:cNvCxnSpPr>
          <p:nvPr/>
        </p:nvCxnSpPr>
        <p:spPr>
          <a:xfrm>
            <a:off x="1824383" y="175370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C478E1-470A-4252-B55D-E75F7C9B6189}"/>
              </a:ext>
            </a:extLst>
          </p:cNvPr>
          <p:cNvCxnSpPr>
            <a:cxnSpLocks/>
            <a:stCxn id="19" idx="3"/>
            <a:endCxn id="23" idx="2"/>
          </p:cNvCxnSpPr>
          <p:nvPr/>
        </p:nvCxnSpPr>
        <p:spPr>
          <a:xfrm flipV="1">
            <a:off x="1824383" y="176187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5E27F3-D274-4DFA-B5D6-5890DF5DAF3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 flipV="1">
            <a:off x="1824383" y="176187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033FDE-C929-4E07-BEE1-B398B522558E}"/>
              </a:ext>
            </a:extLst>
          </p:cNvPr>
          <p:cNvCxnSpPr>
            <a:cxnSpLocks/>
            <a:stCxn id="21" idx="3"/>
            <a:endCxn id="23" idx="2"/>
          </p:cNvCxnSpPr>
          <p:nvPr/>
        </p:nvCxnSpPr>
        <p:spPr>
          <a:xfrm flipV="1">
            <a:off x="1824383" y="176187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E659238-5AF5-4BCB-90A5-B5D2CA221A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4623566" y="176187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/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CDE500-0F4C-459A-AB17-1FEF3C58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1615202"/>
                <a:ext cx="326089" cy="276999"/>
              </a:xfrm>
              <a:prstGeom prst="rect">
                <a:avLst/>
              </a:prstGeom>
              <a:blipFill>
                <a:blip r:embed="rId7"/>
                <a:stretch>
                  <a:fillRect l="-3704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/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E78DD-4976-4C63-AC19-5A9F555A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4828414"/>
                <a:ext cx="319564" cy="276999"/>
              </a:xfrm>
              <a:prstGeom prst="rect">
                <a:avLst/>
              </a:prstGeom>
              <a:blipFill>
                <a:blip r:embed="rId8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/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A5B5DE9-1496-45E3-B771-9C245F3CE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176905"/>
                <a:ext cx="458968" cy="45896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6FFD60-32FB-4C34-B844-B196BD5FB81F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4623566" y="240638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/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D3C7C97-BE05-4B64-9B23-235EB575D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4092918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B757BD-C675-4AD4-9FCF-07E4612FF0D3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626279" y="432240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/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8474F3-66CF-4D3D-B737-5611D8376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4737430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9AF6CC5-D49C-49E4-B1E7-00A4BFFAF617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4620854" y="496691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E7A51F6-53A7-401F-8241-7ADAF6E6AA31}"/>
              </a:ext>
            </a:extLst>
          </p:cNvPr>
          <p:cNvSpPr txBox="1"/>
          <p:nvPr/>
        </p:nvSpPr>
        <p:spPr>
          <a:xfrm rot="5400000">
            <a:off x="4773849" y="304258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FD4B6E-D20F-48BF-B4E7-D5B4DA30ACB9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>
          <a:xfrm>
            <a:off x="1824383" y="228334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80A035C-E496-4B60-8A38-E8B1EFAB3775}"/>
              </a:ext>
            </a:extLst>
          </p:cNvPr>
          <p:cNvCxnSpPr>
            <a:cxnSpLocks/>
            <a:stCxn id="19" idx="3"/>
            <a:endCxn id="33" idx="2"/>
          </p:cNvCxnSpPr>
          <p:nvPr/>
        </p:nvCxnSpPr>
        <p:spPr>
          <a:xfrm>
            <a:off x="1824383" y="228334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449A297-419B-4BBE-831B-6021674D55D7}"/>
              </a:ext>
            </a:extLst>
          </p:cNvPr>
          <p:cNvCxnSpPr>
            <a:cxnSpLocks/>
            <a:stCxn id="19" idx="3"/>
            <a:endCxn id="35" idx="2"/>
          </p:cNvCxnSpPr>
          <p:nvPr/>
        </p:nvCxnSpPr>
        <p:spPr>
          <a:xfrm>
            <a:off x="1824383" y="228334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C9A3453-B2A1-4C5F-A577-1725832BB573}"/>
              </a:ext>
            </a:extLst>
          </p:cNvPr>
          <p:cNvCxnSpPr>
            <a:cxnSpLocks/>
            <a:stCxn id="18" idx="3"/>
            <a:endCxn id="35" idx="2"/>
          </p:cNvCxnSpPr>
          <p:nvPr/>
        </p:nvCxnSpPr>
        <p:spPr>
          <a:xfrm>
            <a:off x="1824383" y="175370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733471E-0B55-431E-B9AD-A7774CC278EF}"/>
              </a:ext>
            </a:extLst>
          </p:cNvPr>
          <p:cNvCxnSpPr>
            <a:cxnSpLocks/>
            <a:stCxn id="18" idx="3"/>
            <a:endCxn id="33" idx="2"/>
          </p:cNvCxnSpPr>
          <p:nvPr/>
        </p:nvCxnSpPr>
        <p:spPr>
          <a:xfrm>
            <a:off x="1824383" y="175370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15CD720-6451-4ADC-B891-0406CF7D97DA}"/>
              </a:ext>
            </a:extLst>
          </p:cNvPr>
          <p:cNvCxnSpPr>
            <a:cxnSpLocks/>
            <a:stCxn id="18" idx="3"/>
            <a:endCxn id="31" idx="2"/>
          </p:cNvCxnSpPr>
          <p:nvPr/>
        </p:nvCxnSpPr>
        <p:spPr>
          <a:xfrm>
            <a:off x="1824383" y="175370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E67E76D-4AA4-4110-9AB7-DAE3E6584F72}"/>
              </a:ext>
            </a:extLst>
          </p:cNvPr>
          <p:cNvCxnSpPr>
            <a:cxnSpLocks/>
            <a:stCxn id="20" idx="3"/>
            <a:endCxn id="35" idx="2"/>
          </p:cNvCxnSpPr>
          <p:nvPr/>
        </p:nvCxnSpPr>
        <p:spPr>
          <a:xfrm>
            <a:off x="1824383" y="441474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D58C4C-ABAD-4016-8989-5A52C6D8F9C0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1824383" y="432240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42CB2-F726-4481-9D11-6A165BC29DD4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1824383" y="240638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EF157B2-6605-4158-91C3-91C1B7312C81}"/>
              </a:ext>
            </a:extLst>
          </p:cNvPr>
          <p:cNvCxnSpPr>
            <a:cxnSpLocks/>
            <a:stCxn id="21" idx="3"/>
            <a:endCxn id="35" idx="2"/>
          </p:cNvCxnSpPr>
          <p:nvPr/>
        </p:nvCxnSpPr>
        <p:spPr>
          <a:xfrm>
            <a:off x="1824383" y="494241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AA00E8-E564-4675-A5C1-836AF8D3E8EC}"/>
              </a:ext>
            </a:extLst>
          </p:cNvPr>
          <p:cNvCxnSpPr>
            <a:cxnSpLocks/>
            <a:stCxn id="21" idx="3"/>
            <a:endCxn id="33" idx="2"/>
          </p:cNvCxnSpPr>
          <p:nvPr/>
        </p:nvCxnSpPr>
        <p:spPr>
          <a:xfrm flipV="1">
            <a:off x="1824383" y="432240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5CA45-6476-43A9-8606-F66460F8D90F}"/>
              </a:ext>
            </a:extLst>
          </p:cNvPr>
          <p:cNvCxnSpPr>
            <a:cxnSpLocks/>
            <a:stCxn id="21" idx="3"/>
            <a:endCxn id="31" idx="2"/>
          </p:cNvCxnSpPr>
          <p:nvPr/>
        </p:nvCxnSpPr>
        <p:spPr>
          <a:xfrm flipV="1">
            <a:off x="1824383" y="240638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BA69889-7763-43B6-9344-D5A2A2DE4294}"/>
              </a:ext>
            </a:extLst>
          </p:cNvPr>
          <p:cNvSpPr txBox="1"/>
          <p:nvPr/>
        </p:nvSpPr>
        <p:spPr>
          <a:xfrm>
            <a:off x="2392276" y="293664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/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C556E8-AC11-48CA-AEA4-5985BF4A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4183902"/>
                <a:ext cx="326089" cy="276999"/>
              </a:xfrm>
              <a:prstGeom prst="rect">
                <a:avLst/>
              </a:prstGeom>
              <a:blipFill>
                <a:blip r:embed="rId12"/>
                <a:stretch>
                  <a:fillRect l="-37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/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145E79-4B29-464D-A50F-3E7651F0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2295867"/>
                <a:ext cx="318868" cy="276999"/>
              </a:xfrm>
              <a:prstGeom prst="rect">
                <a:avLst/>
              </a:prstGeom>
              <a:blipFill>
                <a:blip r:embed="rId13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39BD45-C50E-4D83-B285-BE931186C9A5}"/>
              </a:ext>
            </a:extLst>
          </p:cNvPr>
          <p:cNvSpPr/>
          <p:nvPr/>
        </p:nvSpPr>
        <p:spPr>
          <a:xfrm>
            <a:off x="614198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>
                <a:solidFill>
                  <a:schemeClr val="tx1"/>
                </a:solidFill>
                <a:latin typeface="+mj-ea"/>
                <a:ea typeface="+mj-ea"/>
              </a:rPr>
              <a:t>SOFTMAX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CE1E379-F3FD-40ED-A809-94CEA86309C5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668420" y="1753702"/>
            <a:ext cx="473567" cy="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8A9BFCA-65A6-4D2E-9C5F-4F6B005B3969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658287" y="2434367"/>
            <a:ext cx="4735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BC03F3-3CCE-46AD-A93C-6C467DB12E7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5668419" y="4322402"/>
            <a:ext cx="4762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C3349E7-E0E3-4A36-9B4B-26BA0404022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663611" y="4966914"/>
            <a:ext cx="4756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DEB9B7D-B389-4902-9866-5B7E86D10681}"/>
              </a:ext>
            </a:extLst>
          </p:cNvPr>
          <p:cNvCxnSpPr>
            <a:cxnSpLocks/>
          </p:cNvCxnSpPr>
          <p:nvPr/>
        </p:nvCxnSpPr>
        <p:spPr>
          <a:xfrm>
            <a:off x="7057391" y="177493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/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06D6F5-BF2E-43D3-A52D-75D74A750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6" y="1628261"/>
                <a:ext cx="326089" cy="276999"/>
              </a:xfrm>
              <a:prstGeom prst="rect">
                <a:avLst/>
              </a:prstGeom>
              <a:blipFill>
                <a:blip r:embed="rId14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/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B0AFF0F-BFE7-4BB3-8B18-3EB99A8F9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872" y="4841473"/>
                <a:ext cx="319564" cy="276999"/>
              </a:xfrm>
              <a:prstGeom prst="rect">
                <a:avLst/>
              </a:prstGeom>
              <a:blipFill>
                <a:blip r:embed="rId15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C5BE1E-5598-40F6-9909-6A80588FBB42}"/>
              </a:ext>
            </a:extLst>
          </p:cNvPr>
          <p:cNvCxnSpPr>
            <a:cxnSpLocks/>
          </p:cNvCxnSpPr>
          <p:nvPr/>
        </p:nvCxnSpPr>
        <p:spPr>
          <a:xfrm>
            <a:off x="7057391" y="2419448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0FAEA5B-B07A-4B7A-85FC-A2F024106A6F}"/>
              </a:ext>
            </a:extLst>
          </p:cNvPr>
          <p:cNvCxnSpPr>
            <a:cxnSpLocks/>
          </p:cNvCxnSpPr>
          <p:nvPr/>
        </p:nvCxnSpPr>
        <p:spPr>
          <a:xfrm>
            <a:off x="7060104" y="4335461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274E55E-ACD4-4CEB-9B21-1C408E66CD51}"/>
              </a:ext>
            </a:extLst>
          </p:cNvPr>
          <p:cNvCxnSpPr>
            <a:cxnSpLocks/>
          </p:cNvCxnSpPr>
          <p:nvPr/>
        </p:nvCxnSpPr>
        <p:spPr>
          <a:xfrm>
            <a:off x="7054679" y="4979973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D07DB12-31E3-429B-B453-482E2A81B1EE}"/>
              </a:ext>
            </a:extLst>
          </p:cNvPr>
          <p:cNvSpPr txBox="1"/>
          <p:nvPr/>
        </p:nvSpPr>
        <p:spPr>
          <a:xfrm rot="5400000">
            <a:off x="7340262" y="3055641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/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754F7C-0809-4526-B89D-57F20DDE4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55" y="4196961"/>
                <a:ext cx="326089" cy="276999"/>
              </a:xfrm>
              <a:prstGeom prst="rect">
                <a:avLst/>
              </a:prstGeom>
              <a:blipFill>
                <a:blip r:embed="rId16"/>
                <a:stretch>
                  <a:fillRect l="-37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/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D9D2FE8-B231-4978-B104-37D3A1E86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244" y="2308926"/>
                <a:ext cx="318868" cy="276999"/>
              </a:xfrm>
              <a:prstGeom prst="rect">
                <a:avLst/>
              </a:prstGeom>
              <a:blipFill>
                <a:blip r:embed="rId17"/>
                <a:stretch>
                  <a:fillRect l="-192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/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667064B-543A-45D6-BD90-D98A80BD0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53" y="5811532"/>
                <a:ext cx="1347557" cy="83994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8AB7A6-AD50-40A3-9281-47F21DC921B1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4047153" y="6231506"/>
            <a:ext cx="573700" cy="6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/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9D38E12-4F09-4A0C-A79D-8720DD0E2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03" y="6093006"/>
                <a:ext cx="326089" cy="276999"/>
              </a:xfrm>
              <a:prstGeom prst="rect">
                <a:avLst/>
              </a:prstGeom>
              <a:blipFill>
                <a:blip r:embed="rId19"/>
                <a:stretch>
                  <a:fillRect b="-2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직사각형 68">
            <a:extLst>
              <a:ext uri="{FF2B5EF4-FFF2-40B4-BE49-F238E27FC236}">
                <a16:creationId xmlns:a16="http://schemas.microsoft.com/office/drawing/2014/main" id="{C4343726-59F6-44E7-BD8D-A0F9C653DE47}"/>
              </a:ext>
            </a:extLst>
          </p:cNvPr>
          <p:cNvSpPr/>
          <p:nvPr/>
        </p:nvSpPr>
        <p:spPr>
          <a:xfrm>
            <a:off x="8421028" y="1385734"/>
            <a:ext cx="912691" cy="3949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2800" spc="-300" dirty="0" err="1">
                <a:solidFill>
                  <a:schemeClr val="tx1"/>
                </a:solidFill>
                <a:latin typeface="+mj-ea"/>
                <a:ea typeface="+mj-ea"/>
              </a:rPr>
              <a:t>NLLLoss</a:t>
            </a:r>
            <a:endParaRPr lang="ko-KR" altLang="en-US" sz="2800" spc="-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D0553A9-A2DE-477A-9B07-F34979BB668C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8102245" y="1766761"/>
            <a:ext cx="316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98AFF56-B7B5-41F6-9300-4CF734FB8109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8092112" y="2447426"/>
            <a:ext cx="3262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22D5138-42D7-4EC0-963C-E3DA0FB3FB9D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8102244" y="4335461"/>
            <a:ext cx="323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125B107-3601-4F40-BB7C-78219398DEF0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8097436" y="4979973"/>
            <a:ext cx="3187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대괄호 77">
            <a:extLst>
              <a:ext uri="{FF2B5EF4-FFF2-40B4-BE49-F238E27FC236}">
                <a16:creationId xmlns:a16="http://schemas.microsoft.com/office/drawing/2014/main" id="{D16F9106-0227-4805-B77C-C0748EDB4CC2}"/>
              </a:ext>
            </a:extLst>
          </p:cNvPr>
          <p:cNvSpPr/>
          <p:nvPr/>
        </p:nvSpPr>
        <p:spPr>
          <a:xfrm rot="5400000">
            <a:off x="7580446" y="3845744"/>
            <a:ext cx="268823" cy="323771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21C7EB62-0043-41FD-876A-F881AEFE2614}"/>
              </a:ext>
            </a:extLst>
          </p:cNvPr>
          <p:cNvSpPr/>
          <p:nvPr/>
        </p:nvSpPr>
        <p:spPr>
          <a:xfrm rot="16200000">
            <a:off x="9185067" y="2681319"/>
            <a:ext cx="2130552" cy="1121723"/>
          </a:xfrm>
          <a:prstGeom prst="curvedUpArrow">
            <a:avLst>
              <a:gd name="adj1" fmla="val 20987"/>
              <a:gd name="adj2" fmla="val 45481"/>
              <a:gd name="adj3" fmla="val 41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33299-0B03-4918-A5EF-8F9DDF73B28A}"/>
              </a:ext>
            </a:extLst>
          </p:cNvPr>
          <p:cNvSpPr txBox="1"/>
          <p:nvPr/>
        </p:nvSpPr>
        <p:spPr>
          <a:xfrm>
            <a:off x="10060617" y="4307457"/>
            <a:ext cx="159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Back</a:t>
            </a:r>
          </a:p>
          <a:p>
            <a:r>
              <a:rPr lang="en-US" altLang="ko-KR" dirty="0">
                <a:latin typeface="+mj-ea"/>
                <a:ea typeface="+mj-ea"/>
              </a:rPr>
              <a:t>Propagation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4224F3-BE87-4895-9E91-E349D2B611DF}"/>
              </a:ext>
            </a:extLst>
          </p:cNvPr>
          <p:cNvSpPr txBox="1"/>
          <p:nvPr/>
        </p:nvSpPr>
        <p:spPr>
          <a:xfrm>
            <a:off x="1174539" y="5657103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Linear Regression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1" name="오른쪽 대괄호 100">
            <a:extLst>
              <a:ext uri="{FF2B5EF4-FFF2-40B4-BE49-F238E27FC236}">
                <a16:creationId xmlns:a16="http://schemas.microsoft.com/office/drawing/2014/main" id="{625E797E-EF93-40A2-8267-7A8EB90FD84C}"/>
              </a:ext>
            </a:extLst>
          </p:cNvPr>
          <p:cNvSpPr/>
          <p:nvPr/>
        </p:nvSpPr>
        <p:spPr>
          <a:xfrm rot="5400000">
            <a:off x="2804703" y="3764923"/>
            <a:ext cx="268823" cy="3368899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67" grpId="0" animBg="1"/>
      <p:bldP spid="87" grpId="0"/>
      <p:bldP spid="78" grpId="0" animBg="1"/>
      <p:bldP spid="12" grpId="0" animBg="1"/>
      <p:bldP spid="13" grpId="0"/>
      <p:bldP spid="100" grpId="0"/>
      <p:bldP spid="1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54E2187-873A-46FB-BA77-4AE4C0B65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83060"/>
            <a:ext cx="4510343" cy="3491879"/>
          </a:xfr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CD5EA0-FE27-48CB-9C8A-3532F1A9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418A-FA21-46F4-B63D-C436FBAAD62D}"/>
              </a:ext>
            </a:extLst>
          </p:cNvPr>
          <p:cNvSpPr txBox="1"/>
          <p:nvPr/>
        </p:nvSpPr>
        <p:spPr>
          <a:xfrm>
            <a:off x="651777" y="5617576"/>
            <a:ext cx="448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351CD6-2DE4-4EBA-B78E-3CC91E9B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5" r="51079"/>
          <a:stretch/>
        </p:blipFill>
        <p:spPr bwMode="auto">
          <a:xfrm>
            <a:off x="5778442" y="1846486"/>
            <a:ext cx="5694929" cy="27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560771-A3D6-4285-942C-708DCF7693D7}"/>
              </a:ext>
            </a:extLst>
          </p:cNvPr>
          <p:cNvSpPr txBox="1"/>
          <p:nvPr/>
        </p:nvSpPr>
        <p:spPr>
          <a:xfrm>
            <a:off x="5605070" y="5617576"/>
            <a:ext cx="604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ea"/>
                <a:ea typeface="+mj-ea"/>
              </a:rPr>
              <a:t>Stochastic Gradient Descent</a:t>
            </a:r>
            <a:endParaRPr lang="ko-KR" altLang="en-US" sz="3600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DB7ABA4-AE06-4565-8A47-F82EF4208979}"/>
              </a:ext>
            </a:extLst>
          </p:cNvPr>
          <p:cNvCxnSpPr/>
          <p:nvPr/>
        </p:nvCxnSpPr>
        <p:spPr>
          <a:xfrm flipH="1">
            <a:off x="6662530" y="5174939"/>
            <a:ext cx="110435" cy="355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7062A7-A5A9-4A52-A87A-42289A6BA0B7}"/>
              </a:ext>
            </a:extLst>
          </p:cNvPr>
          <p:cNvSpPr txBox="1"/>
          <p:nvPr/>
        </p:nvSpPr>
        <p:spPr>
          <a:xfrm>
            <a:off x="6646609" y="4834777"/>
            <a:ext cx="43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Because we randomly pick dataset to train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17F6-8C3D-4EA7-945B-D915EB3A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Mini-batch Stochastic Gradient Descent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75B0E80-FBD9-4C3F-8DDA-D72BAE98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Why Mini-batch SGD?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SGD samples 1 data from dataset at each iteration</a:t>
            </a:r>
          </a:p>
          <a:p>
            <a:pPr lvl="2"/>
            <a:r>
              <a:rPr lang="en-US" altLang="ko-KR" dirty="0"/>
              <a:t>This one-shot learning makes learning oscillate!</a:t>
            </a:r>
          </a:p>
          <a:p>
            <a:pPr lvl="2"/>
            <a:r>
              <a:rPr lang="en-US" altLang="ko-KR" dirty="0"/>
              <a:t>So put more data pair and accumulate gradients!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Mini-batch SGD samples many data at each iteration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How about learn all data pair at an iteration?</a:t>
            </a:r>
          </a:p>
          <a:p>
            <a:pPr lvl="1"/>
            <a:r>
              <a:rPr lang="en-US" altLang="ko-KR" dirty="0"/>
              <a:t>Good approach, so-called “Batch SGD”!</a:t>
            </a:r>
            <a:r>
              <a:rPr lang="ko-KR" altLang="en-US" dirty="0"/>
              <a:t> </a:t>
            </a:r>
            <a:r>
              <a:rPr lang="en-US" altLang="ko-KR" dirty="0"/>
              <a:t>But…</a:t>
            </a:r>
          </a:p>
          <a:p>
            <a:pPr lvl="2"/>
            <a:r>
              <a:rPr lang="en-US" altLang="ko-KR" dirty="0"/>
              <a:t>It takes a lot of time and memory to learn all data pair</a:t>
            </a:r>
            <a:br>
              <a:rPr lang="en-US" altLang="ko-KR" dirty="0"/>
            </a:br>
            <a:r>
              <a:rPr lang="en-US" altLang="ko-KR" dirty="0"/>
              <a:t>when dataset becomes larger</a:t>
            </a:r>
          </a:p>
          <a:p>
            <a:pPr lvl="2"/>
            <a:r>
              <a:rPr lang="en-US" altLang="ko-KR" dirty="0"/>
              <a:t>Hard to overcome local optimal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355EE-D10D-4A2C-98B3-610D7ABA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6CBD89-5B3E-4851-A1CB-68E549CF1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05" r="50831"/>
          <a:stretch/>
        </p:blipFill>
        <p:spPr bwMode="auto">
          <a:xfrm>
            <a:off x="7811941" y="1381803"/>
            <a:ext cx="3988632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11AA7C-72B2-46BF-964D-494788D55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27105" r="638"/>
          <a:stretch/>
        </p:blipFill>
        <p:spPr bwMode="auto">
          <a:xfrm>
            <a:off x="7844590" y="4038730"/>
            <a:ext cx="3955983" cy="18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7DAB6-2297-4D32-801F-F42C8115147F}"/>
              </a:ext>
            </a:extLst>
          </p:cNvPr>
          <p:cNvSpPr txBox="1"/>
          <p:nvPr/>
        </p:nvSpPr>
        <p:spPr>
          <a:xfrm>
            <a:off x="8036560" y="332715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Stochastic Gradient Descent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A3E4-4255-4DCA-AD3C-6F675A08302F}"/>
              </a:ext>
            </a:extLst>
          </p:cNvPr>
          <p:cNvSpPr txBox="1"/>
          <p:nvPr/>
        </p:nvSpPr>
        <p:spPr>
          <a:xfrm>
            <a:off x="8036560" y="5936471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Mini-batch SGD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7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Flow of DL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Flow Diagram &amp; Code Example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Basic Training Techniques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Weight Initialization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Hyper-parameter Searching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Apply to Logistic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8F03-7793-4678-9F4E-207C934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CB735-2105-4C56-A671-15AB074A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attach “logistic function” so that the linear regression model can do classification task!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We </a:t>
            </a:r>
            <a:r>
              <a:rPr lang="en-US" altLang="ko-KR" dirty="0" err="1">
                <a:solidFill>
                  <a:schemeClr val="tx1"/>
                </a:solidFill>
              </a:rPr>
              <a:t>gonna</a:t>
            </a:r>
            <a:r>
              <a:rPr lang="en-US" altLang="ko-KR" dirty="0">
                <a:solidFill>
                  <a:schemeClr val="tx1"/>
                </a:solidFill>
              </a:rPr>
              <a:t> give a dataset of specified size (not all !) for better gradient descent performance!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B5E68-A4DD-4DE1-B1DB-398BB87E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hlinkClick r:id="rId2"/>
              </a:rPr>
              <a:t>https://git.io/aibd-py-2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seaborn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570566"/>
          </a:xfrm>
        </p:spPr>
        <p:txBody>
          <a:bodyPr anchor="t"/>
          <a:lstStyle/>
          <a:p>
            <a:r>
              <a:rPr lang="en-US" altLang="ko-KR" dirty="0"/>
              <a:t>1. Library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Importation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dirty="0"/>
              <a:t>&amp; Device Preparation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871133"/>
            <a:ext cx="4558307" cy="450982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3D40BBB-1324-4BB8-91C6-A690D5E0F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91823" cy="67774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7291820" y="3310467"/>
            <a:ext cx="4458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 URL in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torchvision</a:t>
            </a:r>
            <a:r>
              <a:rPr lang="en-US" altLang="ko-KR" sz="2400" dirty="0">
                <a:latin typeface="+mj-ea"/>
                <a:ea typeface="+mj-ea"/>
              </a:rPr>
              <a:t> package is outdated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So temporarily replaced source URL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/>
              <a:t>Future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sz="2000" dirty="0"/>
              <a:t> package will contain working URLs</a:t>
            </a:r>
            <a:endParaRPr lang="ko-KR" altLang="en-US" sz="2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A21D57-5F7C-49E5-A219-173AAE466152}"/>
              </a:ext>
            </a:extLst>
          </p:cNvPr>
          <p:cNvSpPr/>
          <p:nvPr/>
        </p:nvSpPr>
        <p:spPr>
          <a:xfrm>
            <a:off x="330200" y="3310467"/>
            <a:ext cx="6498167" cy="25654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FA61D332-E54E-40E4-B42E-44B6967B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6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2. Hyper-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Already prepared for you!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8133CE-81DD-4571-B9D8-07829ACA1E34}"/>
              </a:ext>
            </a:extLst>
          </p:cNvPr>
          <p:cNvSpPr txBox="1"/>
          <p:nvPr/>
        </p:nvSpPr>
        <p:spPr>
          <a:xfrm>
            <a:off x="398431" y="3588068"/>
            <a:ext cx="11395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This section is generally filled during coding, but let’s fill it in advance today.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            </a:t>
            </a:r>
            <a:r>
              <a:rPr lang="en-US" altLang="ko-KR" sz="900" dirty="0"/>
              <a:t> </a:t>
            </a:r>
            <a:r>
              <a:rPr lang="en-US" altLang="ko-KR" sz="2000" dirty="0"/>
              <a:t>: the number of dataset in one mini-batch (generally a multiple of 2)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logging_dispfig</a:t>
            </a:r>
            <a:r>
              <a:rPr lang="en-US" altLang="ko-KR" sz="2000" dirty="0"/>
              <a:t>   : switch for displaying learning graph during training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maximum_epoch</a:t>
            </a:r>
            <a:r>
              <a:rPr lang="en-US" altLang="ko-KR" sz="2000" dirty="0"/>
              <a:t>       : training epoch count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learning_rate</a:t>
            </a:r>
            <a:r>
              <a:rPr lang="en-US" altLang="ko-KR" sz="2000" dirty="0"/>
              <a:t>       : learning rate what you know</a:t>
            </a:r>
            <a:endParaRPr lang="ko-KR" altLang="en-US" sz="2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B5C0A0B-6301-4ABA-BC75-2AA0080D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-259080"/>
            <a:ext cx="7673340" cy="40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149109"/>
            <a:ext cx="4064587" cy="1360340"/>
            <a:chOff x="205616" y="2149109"/>
            <a:chExt cx="4064587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3671307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training dataset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0" y="2379942"/>
              <a:ext cx="393277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4F261E-E90E-4344-9AA4-869A58D3B271}"/>
              </a:ext>
            </a:extLst>
          </p:cNvPr>
          <p:cNvSpPr txBox="1"/>
          <p:nvPr/>
        </p:nvSpPr>
        <p:spPr>
          <a:xfrm>
            <a:off x="454991" y="4688186"/>
            <a:ext cx="11395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ToTensor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Original dataset is in form of “PIL (Python Image Library)” image, so using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torchvision.transforms.ToTensor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we can convert the image into torch Tensor.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62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B84C90-DA3D-48FE-B8EF-F160970C6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42"/>
            <a:ext cx="12192000" cy="27367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F940F7-2D01-4077-9EA3-DB807DEDB9C2}"/>
              </a:ext>
            </a:extLst>
          </p:cNvPr>
          <p:cNvGrpSpPr/>
          <p:nvPr/>
        </p:nvGrpSpPr>
        <p:grpSpPr>
          <a:xfrm>
            <a:off x="205616" y="2383337"/>
            <a:ext cx="8334790" cy="1360340"/>
            <a:chOff x="205616" y="2149109"/>
            <a:chExt cx="8334790" cy="136034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B903E0-3616-4B90-BC0B-60CA516066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616" y="3509449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BC2AAA-2A7D-4917-B752-4DC1C482FE47}"/>
                </a:ext>
              </a:extLst>
            </p:cNvPr>
            <p:cNvSpPr txBox="1"/>
            <p:nvPr/>
          </p:nvSpPr>
          <p:spPr>
            <a:xfrm>
              <a:off x="598896" y="2149109"/>
              <a:ext cx="7941510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Split train dataset to training set &amp; validation set (ratio = 9:1)</a:t>
              </a:r>
              <a:endParaRPr lang="ko-KR" altLang="en-US" sz="2400" dirty="0"/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3A239034-72E5-40FF-B1BA-F30BFF84FB4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205628" y="2379942"/>
              <a:ext cx="393269" cy="1129506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29896C-5766-4673-B088-189C8E85A529}"/>
              </a:ext>
            </a:extLst>
          </p:cNvPr>
          <p:cNvGrpSpPr/>
          <p:nvPr/>
        </p:nvGrpSpPr>
        <p:grpSpPr>
          <a:xfrm>
            <a:off x="205616" y="3993635"/>
            <a:ext cx="3902835" cy="1087329"/>
            <a:chOff x="-927152" y="1532002"/>
            <a:chExt cx="3902835" cy="108732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984B20A-9FBE-43EE-8766-F7F336B90613}"/>
                </a:ext>
              </a:extLst>
            </p:cNvPr>
            <p:cNvCxnSpPr>
              <a:cxnSpLocks/>
            </p:cNvCxnSpPr>
            <p:nvPr/>
          </p:nvCxnSpPr>
          <p:spPr>
            <a:xfrm>
              <a:off x="-927152" y="1532002"/>
              <a:ext cx="365612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302E5E-3E37-403B-906E-D64317EA2BDA}"/>
                </a:ext>
              </a:extLst>
            </p:cNvPr>
            <p:cNvSpPr txBox="1"/>
            <p:nvPr/>
          </p:nvSpPr>
          <p:spPr>
            <a:xfrm>
              <a:off x="-162979" y="2157666"/>
              <a:ext cx="3138662" cy="461665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/>
                <a:t>Download test dataset</a:t>
              </a:r>
              <a:endParaRPr lang="ko-KR" altLang="en-US" sz="24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ABE709B4-6D5C-4B63-8B71-91B6847EDE45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-927149" y="1532005"/>
              <a:ext cx="764171" cy="856495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A91F6B-B2AA-4545-93AB-E3584E7611CF}"/>
              </a:ext>
            </a:extLst>
          </p:cNvPr>
          <p:cNvSpPr txBox="1"/>
          <p:nvPr/>
        </p:nvSpPr>
        <p:spPr>
          <a:xfrm>
            <a:off x="4490719" y="4572000"/>
            <a:ext cx="7302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Datasets</a:t>
            </a:r>
            <a:endParaRPr lang="en-US" altLang="ko-KR" sz="2000" dirty="0">
              <a:latin typeface="+mj-ea"/>
              <a:ea typeface="+mj-ea"/>
            </a:endParaRP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train_data</a:t>
            </a:r>
            <a:r>
              <a:rPr lang="en-US" altLang="ko-KR" sz="1100" dirty="0"/>
              <a:t> </a:t>
            </a:r>
            <a:r>
              <a:rPr lang="en-US" altLang="ko-KR" sz="2000" dirty="0"/>
              <a:t>  </a:t>
            </a:r>
            <a:r>
              <a:rPr lang="en-US" altLang="ko-KR" sz="900" dirty="0"/>
              <a:t> </a:t>
            </a:r>
            <a:r>
              <a:rPr lang="en-US" altLang="ko-KR" sz="2000" dirty="0"/>
              <a:t>: dataset used at gradient descent (real training)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valid_data</a:t>
            </a:r>
            <a:r>
              <a:rPr lang="en-US" altLang="ko-KR" sz="2000" dirty="0"/>
              <a:t>   : dataset used to check learning progress</a:t>
            </a:r>
          </a:p>
          <a:p>
            <a:pPr marL="234000" indent="-234000"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Consolas" panose="020B0609020204030204" pitchFamily="49" charset="0"/>
              </a:rPr>
              <a:t>test_data</a:t>
            </a:r>
            <a:r>
              <a:rPr lang="en-US" altLang="ko-KR" sz="2000" dirty="0"/>
              <a:t>     : dataset used to evaluate performance of model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00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3F3C67-4E9A-4368-8E1B-86B6A719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" y="2078176"/>
            <a:ext cx="8666667" cy="440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5CFC3D-2CA6-46DB-A639-0E4C0B0DF7A9}"/>
              </a:ext>
            </a:extLst>
          </p:cNvPr>
          <p:cNvSpPr txBox="1"/>
          <p:nvPr/>
        </p:nvSpPr>
        <p:spPr>
          <a:xfrm>
            <a:off x="8488680" y="2564866"/>
            <a:ext cx="3361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Python Template Literal &lt;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f</a:t>
            </a:r>
            <a:r>
              <a:rPr lang="en-US" altLang="ko-KR" sz="2400" dirty="0">
                <a:latin typeface="+mj-ea"/>
                <a:ea typeface="+mj-ea"/>
              </a:rPr>
              <a:t>&gt; Basic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From python 3.6, template literal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is supported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Write &lt;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2000" dirty="0"/>
              <a:t>&gt; before opening apostrophe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string, use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{variable}</a:t>
            </a:r>
            <a:r>
              <a:rPr lang="en-US" altLang="ko-KR" sz="2000" dirty="0"/>
              <a:t> to embed variable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68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03EA8-029F-429F-85E6-8A23A2C4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9" y="1689416"/>
            <a:ext cx="6255071" cy="3645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7094220" y="4411683"/>
            <a:ext cx="4472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“Content of Y”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F23CD9D-B0BA-46D5-ACA6-91F2CDC5E06A}"/>
              </a:ext>
            </a:extLst>
          </p:cNvPr>
          <p:cNvSpPr/>
          <p:nvPr/>
        </p:nvSpPr>
        <p:spPr>
          <a:xfrm>
            <a:off x="7584440" y="2844800"/>
            <a:ext cx="695960" cy="6959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=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13AD6D9-E176-40CC-8E83-4AE2B561845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6018530" y="930910"/>
            <a:ext cx="340360" cy="34874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CE2E5D1-F9FC-4C9C-AA1C-F18FFAB738E9}"/>
              </a:ext>
            </a:extLst>
          </p:cNvPr>
          <p:cNvCxnSpPr>
            <a:stCxn id="6" idx="4"/>
          </p:cNvCxnSpPr>
          <p:nvPr/>
        </p:nvCxnSpPr>
        <p:spPr>
          <a:xfrm rot="5400000">
            <a:off x="5342890" y="1322070"/>
            <a:ext cx="370840" cy="4808220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3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4BA08-5F4E-4156-AFFB-583905F01E66}"/>
              </a:ext>
            </a:extLst>
          </p:cNvPr>
          <p:cNvSpPr txBox="1"/>
          <p:nvPr/>
        </p:nvSpPr>
        <p:spPr>
          <a:xfrm>
            <a:off x="485093" y="4948980"/>
            <a:ext cx="1136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DataLoader</a:t>
            </a:r>
            <a:r>
              <a:rPr lang="en-US" altLang="ko-KR" sz="2400" dirty="0">
                <a:latin typeface="+mj-ea"/>
                <a:ea typeface="+mj-ea"/>
              </a:rPr>
              <a:t> (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torch.utils.data.DataLoader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/>
              <a:t>Useful wrapper for data feeding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Cut dataset based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2000" dirty="0"/>
              <a:t> → We are implementing mini-batch using this feature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Make dataset into “Python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altLang="ko-KR" sz="2000" dirty="0"/>
              <a:t> object” → We can call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enumerate()</a:t>
            </a:r>
            <a:r>
              <a:rPr lang="en-US" altLang="ko-KR" sz="2000" dirty="0"/>
              <a:t>,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2000" dirty="0"/>
              <a:t> on 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DataLoader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BB5272-6517-4313-8389-C69A907239E8}"/>
              </a:ext>
            </a:extLst>
          </p:cNvPr>
          <p:cNvGrpSpPr/>
          <p:nvPr/>
        </p:nvGrpSpPr>
        <p:grpSpPr>
          <a:xfrm>
            <a:off x="485093" y="1261241"/>
            <a:ext cx="8036607" cy="1918839"/>
            <a:chOff x="2026920" y="2544407"/>
            <a:chExt cx="8036607" cy="19188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6009F-E932-4EAF-B2C6-F89CE1935411}"/>
                </a:ext>
              </a:extLst>
            </p:cNvPr>
            <p:cNvSpPr txBox="1"/>
            <p:nvPr/>
          </p:nvSpPr>
          <p:spPr>
            <a:xfrm>
              <a:off x="2026920" y="2544407"/>
              <a:ext cx="6513486" cy="769441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shuffle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</a:t>
              </a:r>
              <a:r>
                <a:rPr lang="en-US" altLang="ko-KR" sz="2000" dirty="0" err="1"/>
                <a:t>DataLoader</a:t>
              </a:r>
              <a:r>
                <a:rPr lang="en-US" altLang="ko-KR" sz="2000" dirty="0"/>
                <a:t> will shuffle dataset every epoch</a:t>
              </a:r>
              <a:endParaRPr lang="ko-KR" altLang="en-US" sz="2000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471A4FF-DB2E-40DA-BE6A-E7D91F521C2E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7098896" y="1498615"/>
              <a:ext cx="1149398" cy="4779864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F51BE15-D159-4899-8B72-7B2908BD2E03}"/>
              </a:ext>
            </a:extLst>
          </p:cNvPr>
          <p:cNvSpPr/>
          <p:nvPr/>
        </p:nvSpPr>
        <p:spPr>
          <a:xfrm>
            <a:off x="8326120" y="3180080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flow of deep learning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&amp; code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Applying (1) to the </a:t>
            </a:r>
            <a:r>
              <a:rPr lang="en-US" altLang="ko-KR" dirty="0"/>
              <a:t>logistic regression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model with mini-batch SGD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 the differences from </a:t>
            </a:r>
            <a:r>
              <a:rPr lang="en-US" altLang="ko-KR" dirty="0"/>
              <a:t>weight initialization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Finding proper </a:t>
            </a:r>
            <a:r>
              <a:rPr lang="en-US" altLang="ko-KR" dirty="0"/>
              <a:t>hyper-parameters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to get fast convergence speed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2F660F0-B0F2-469D-9FC7-07E25DAA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909019"/>
            <a:ext cx="11509375" cy="303996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569DED3-7436-469B-8DE8-DCF97B6EAB80}"/>
              </a:ext>
            </a:extLst>
          </p:cNvPr>
          <p:cNvGrpSpPr/>
          <p:nvPr/>
        </p:nvGrpSpPr>
        <p:grpSpPr>
          <a:xfrm>
            <a:off x="472440" y="359379"/>
            <a:ext cx="6513486" cy="3282980"/>
            <a:chOff x="2026920" y="2031446"/>
            <a:chExt cx="6513486" cy="32829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F728F-D812-4456-AC11-28A701224192}"/>
                </a:ext>
              </a:extLst>
            </p:cNvPr>
            <p:cNvSpPr txBox="1"/>
            <p:nvPr/>
          </p:nvSpPr>
          <p:spPr>
            <a:xfrm>
              <a:off x="2026920" y="2031446"/>
              <a:ext cx="6513486" cy="1795363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dataset length is not a multiple of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/>
                <a:t>, if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drop_last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=True</a:t>
              </a:r>
              <a:r>
                <a:rPr lang="en-US" altLang="ko-KR" sz="2000" dirty="0"/>
                <a:t>, it drops last small data.</a:t>
              </a:r>
            </a:p>
            <a:p>
              <a:r>
                <a:rPr lang="en-US" altLang="ko-KR" sz="2000" dirty="0"/>
                <a:t>Example)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len</a:t>
              </a:r>
              <a:r>
                <a:rPr lang="en-US" altLang="ko-KR" sz="2000" dirty="0">
                  <a:latin typeface="Consolas" panose="020B0609020204030204" pitchFamily="49" charset="0"/>
                </a:rPr>
                <a:t>(dataset)=38, </a:t>
              </a:r>
              <a:r>
                <a:rPr lang="en-US" altLang="ko-KR" sz="2000" dirty="0" err="1">
                  <a:latin typeface="Consolas" panose="020B0609020204030204" pitchFamily="49" charset="0"/>
                </a:rPr>
                <a:t>batch_size</a:t>
              </a:r>
              <a:r>
                <a:rPr lang="en-US" altLang="ko-KR" sz="2000" dirty="0">
                  <a:latin typeface="Consolas" panose="020B0609020204030204" pitchFamily="49" charset="0"/>
                </a:rPr>
                <a:t>=16</a:t>
              </a:r>
              <a:br>
                <a:rPr lang="en-US" altLang="ko-KR" sz="2000" dirty="0"/>
              </a:br>
              <a:r>
                <a:rPr lang="en-US" altLang="ko-KR" sz="2000" dirty="0"/>
                <a:t>                ⇒ 6 data pairs will not be used</a:t>
              </a:r>
              <a:endParaRPr lang="ko-KR" altLang="en-US" sz="2000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26445657-7FDF-4ABC-BB67-4DAC3DE8672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H="1" flipV="1">
              <a:off x="2026920" y="2929128"/>
              <a:ext cx="3307080" cy="2385298"/>
            </a:xfrm>
            <a:prstGeom prst="bentConnector3">
              <a:avLst>
                <a:gd name="adj1" fmla="val -6912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C15CE0-BB12-43F8-B31E-466DB33C7511}"/>
              </a:ext>
            </a:extLst>
          </p:cNvPr>
          <p:cNvGrpSpPr/>
          <p:nvPr/>
        </p:nvGrpSpPr>
        <p:grpSpPr>
          <a:xfrm>
            <a:off x="1524000" y="4302761"/>
            <a:ext cx="7533640" cy="2025397"/>
            <a:chOff x="2026920" y="1442340"/>
            <a:chExt cx="7533640" cy="20253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31BF0-5E4B-4C77-9C13-146A662B244D}"/>
                </a:ext>
              </a:extLst>
            </p:cNvPr>
            <p:cNvSpPr txBox="1"/>
            <p:nvPr/>
          </p:nvSpPr>
          <p:spPr>
            <a:xfrm>
              <a:off x="2026920" y="2390519"/>
              <a:ext cx="6513486" cy="107721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pin_memory</a:t>
              </a:r>
              <a:r>
                <a:rPr lang="en-US" altLang="ko-KR" sz="2400" dirty="0"/>
                <a:t> option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when use CUDA, if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True</a:t>
              </a:r>
              <a:r>
                <a:rPr lang="en-US" altLang="ko-KR" sz="2000" dirty="0"/>
                <a:t>, dataset will be fixed on CUDA memory</a:t>
              </a:r>
              <a:endParaRPr lang="ko-KR" altLang="en-US" sz="2000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B3F2370-033A-4182-9EDD-8854A93EB20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8540406" y="1442340"/>
              <a:ext cx="1020154" cy="1486788"/>
            </a:xfrm>
            <a:prstGeom prst="bentConnector2">
              <a:avLst/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389874"/>
            <a:chOff x="2026920" y="2339223"/>
            <a:chExt cx="6513486" cy="23898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enumerate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make an enumerator who iterates 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Iterable</a:t>
              </a:r>
              <a:r>
                <a:rPr lang="en-US" altLang="ko-KR" sz="2000" dirty="0"/>
                <a:t> with index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Enumerator will return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tuple(pair)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6200000" flipH="1">
              <a:off x="5237779" y="3564916"/>
              <a:ext cx="1210065" cy="111829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E31CD-ABC3-4B65-8C56-E8A2423C3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266"/>
            <a:ext cx="12192000" cy="487969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1CC921-73D7-4C6B-8FED-8563679473FD}"/>
              </a:ext>
            </a:extLst>
          </p:cNvPr>
          <p:cNvGrpSpPr/>
          <p:nvPr/>
        </p:nvGrpSpPr>
        <p:grpSpPr>
          <a:xfrm>
            <a:off x="341870" y="896883"/>
            <a:ext cx="6513486" cy="2695310"/>
            <a:chOff x="2026920" y="2339223"/>
            <a:chExt cx="6513486" cy="26953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04FC63-43D3-4B27-AF20-B0625E568A8E}"/>
                </a:ext>
              </a:extLst>
            </p:cNvPr>
            <p:cNvSpPr txBox="1"/>
            <p:nvPr/>
          </p:nvSpPr>
          <p:spPr>
            <a:xfrm>
              <a:off x="2026920" y="2339223"/>
              <a:ext cx="6513486" cy="117981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next</a:t>
              </a:r>
              <a:r>
                <a:rPr lang="en-US" altLang="ko-KR" sz="2400" dirty="0"/>
                <a:t> function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iterate enumerator and returns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(index, content)</a:t>
              </a:r>
              <a:r>
                <a:rPr lang="en-US" altLang="ko-KR" sz="2000" dirty="0"/>
                <a:t> tuple</a:t>
              </a:r>
            </a:p>
            <a:p>
              <a:pPr>
                <a:spcAft>
                  <a:spcPts val="800"/>
                </a:spcAft>
              </a:pPr>
              <a:r>
                <a:rPr lang="en-US" altLang="ko-KR" sz="2000" dirty="0"/>
                <a:t>In this case,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content</a:t>
              </a:r>
              <a:r>
                <a:rPr lang="en-US" altLang="ko-KR" sz="2000" dirty="0"/>
                <a:t> is 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2000" dirty="0" err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data,label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ko-KR" sz="2000" dirty="0"/>
                <a:t> pair, so unpacked</a:t>
              </a:r>
              <a:endParaRPr lang="ko-KR" altLang="en-US" sz="2000" dirty="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60FBC6FF-C9D4-4DC0-BC04-EE0EF1A3FE06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 rot="16200000" flipH="1">
              <a:off x="5990506" y="2812189"/>
              <a:ext cx="1515500" cy="2929187"/>
            </a:xfrm>
            <a:prstGeom prst="bentConnector3">
              <a:avLst>
                <a:gd name="adj1" fmla="val 50000"/>
              </a:avLst>
            </a:prstGeom>
            <a:ln w="57150" cap="sq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673F5291-6D7F-416B-9E28-E2CB762F5671}"/>
              </a:ext>
            </a:extLst>
          </p:cNvPr>
          <p:cNvSpPr/>
          <p:nvPr/>
        </p:nvSpPr>
        <p:spPr>
          <a:xfrm>
            <a:off x="6332220" y="35921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6EB392-8B01-41C2-8691-EDB11EC1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6" y="2315611"/>
            <a:ext cx="7715647" cy="3321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3. Data Load &amp;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 </a:t>
            </a: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700030" cy="614047"/>
          </a:xfrm>
        </p:spPr>
        <p:txBody>
          <a:bodyPr/>
          <a:lstStyle/>
          <a:p>
            <a:r>
              <a:rPr lang="en-US" altLang="ko-KR" dirty="0"/>
              <a:t>But no preprocessing today.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8736A-29E8-4E4F-B103-41F73CBE5D85}"/>
              </a:ext>
            </a:extLst>
          </p:cNvPr>
          <p:cNvSpPr txBox="1"/>
          <p:nvPr/>
        </p:nvSpPr>
        <p:spPr>
          <a:xfrm>
            <a:off x="8343900" y="4584403"/>
            <a:ext cx="2913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  <a:p>
            <a:r>
              <a:rPr lang="en-US" altLang="ko-KR" sz="2000" dirty="0"/>
              <a:t>Check label equals with the picture</a:t>
            </a:r>
            <a:endParaRPr lang="ko-KR" altLang="en-US" sz="2000" dirty="0"/>
          </a:p>
          <a:p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7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02CEBD-4216-4472-8D1C-F70EF4BE1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880" y="-47464"/>
            <a:ext cx="7685907" cy="27159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/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55FA598-A57D-4BB2-9B26-D9235F6F5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2784279"/>
                <a:ext cx="552174" cy="397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/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2B43C0A-3C97-4F62-A4D9-41A01FEE1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3313926"/>
                <a:ext cx="552174" cy="397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/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A47D0D-C7C6-42DC-BA34-0EC2D7FE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445318"/>
                <a:ext cx="552174" cy="39756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/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783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F47F420-22E2-4E46-AFC2-405610E01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5972994"/>
                <a:ext cx="552174" cy="397566"/>
              </a:xfrm>
              <a:prstGeom prst="rect">
                <a:avLst/>
              </a:prstGeom>
              <a:blipFill>
                <a:blip r:embed="rId6"/>
                <a:stretch>
                  <a:fillRect l="-3261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20D00A-BBC6-4F31-9105-8181A20A4C68}"/>
              </a:ext>
            </a:extLst>
          </p:cNvPr>
          <p:cNvSpPr txBox="1"/>
          <p:nvPr/>
        </p:nvSpPr>
        <p:spPr>
          <a:xfrm rot="5400000">
            <a:off x="1099931" y="4272940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/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D83090A-CA2E-451C-8454-C14BB2344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2761751"/>
                <a:ext cx="458968" cy="4589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26DE54-9AC1-40B9-96B3-1AF4E8C68DDD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>
            <a:off x="1824383" y="2983062"/>
            <a:ext cx="2340215" cy="8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A77BF-8F89-4042-AC3D-A502500CCBBF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1824383" y="2991235"/>
            <a:ext cx="2340215" cy="521474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B6C6BF-4741-4F24-AD5A-2FC3D1AE3261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1824383" y="2991235"/>
            <a:ext cx="2340215" cy="2652866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9BDBF7-C5CC-400B-A0F6-4A303F0F5EC6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1824383" y="2991235"/>
            <a:ext cx="2340215" cy="318054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9B7944-10E7-4B12-9D26-A56693A27E2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623566" y="2991235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/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B317DA-EB9C-4AA0-AD8F-8B8C0A9B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1" y="2844562"/>
                <a:ext cx="326089" cy="276999"/>
              </a:xfrm>
              <a:prstGeom prst="rect">
                <a:avLst/>
              </a:prstGeom>
              <a:blipFill>
                <a:blip r:embed="rId8"/>
                <a:stretch>
                  <a:fillRect l="-3704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/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1D6130-FE09-4BF1-8916-F84F9240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47" y="6057774"/>
                <a:ext cx="319564" cy="276999"/>
              </a:xfrm>
              <a:prstGeom prst="rect">
                <a:avLst/>
              </a:prstGeom>
              <a:blipFill>
                <a:blip r:embed="rId9"/>
                <a:stretch>
                  <a:fillRect l="-3846" t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/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1E0CC39-53F4-4257-8A4C-7B5EC5986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98" y="3406265"/>
                <a:ext cx="458968" cy="45896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A143064-A0A7-49F7-BA68-90B55090E21A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4623566" y="3635749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/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D529E99-ACC8-4E7D-8664-E6D7D763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311" y="5322278"/>
                <a:ext cx="458968" cy="45896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A3C61B-2284-4B7D-A3C1-8B4F2FDBE32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626279" y="5551762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/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5B031BD-9E86-4123-8D3E-C8F94969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886" y="5966790"/>
                <a:ext cx="458968" cy="45896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0E291-D6A3-468C-A78B-188E9C30CC29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620854" y="6196274"/>
            <a:ext cx="721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6A4694-015C-4984-B391-3C60F68223A5}"/>
              </a:ext>
            </a:extLst>
          </p:cNvPr>
          <p:cNvSpPr txBox="1"/>
          <p:nvPr/>
        </p:nvSpPr>
        <p:spPr>
          <a:xfrm rot="5400000">
            <a:off x="4773849" y="4271942"/>
            <a:ext cx="742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…</a:t>
            </a:r>
            <a:endParaRPr lang="ko-KR" altLang="en-US" sz="40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ECDE35-E021-4622-91E0-0B8274777F6F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>
            <a:off x="1824383" y="3512709"/>
            <a:ext cx="2340215" cy="12304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28DA55B-683C-4B44-BD6D-D8AF77225B6A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>
            <a:off x="1824383" y="3512709"/>
            <a:ext cx="2342928" cy="203905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1822D1-ABE9-4212-9357-588A7F146F2B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1824383" y="3512709"/>
            <a:ext cx="2337503" cy="268356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0B0F3E9-EE83-4022-AB1D-F22A523FC01E}"/>
              </a:ext>
            </a:extLst>
          </p:cNvPr>
          <p:cNvCxnSpPr>
            <a:cxnSpLocks/>
            <a:stCxn id="9" idx="3"/>
            <a:endCxn id="28" idx="2"/>
          </p:cNvCxnSpPr>
          <p:nvPr/>
        </p:nvCxnSpPr>
        <p:spPr>
          <a:xfrm>
            <a:off x="1824383" y="2983062"/>
            <a:ext cx="2337503" cy="321321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A4A376C-A75B-4C7E-B6B8-66D6AC3070A6}"/>
              </a:ext>
            </a:extLst>
          </p:cNvPr>
          <p:cNvCxnSpPr>
            <a:cxnSpLocks/>
            <a:stCxn id="9" idx="3"/>
            <a:endCxn id="26" idx="2"/>
          </p:cNvCxnSpPr>
          <p:nvPr/>
        </p:nvCxnSpPr>
        <p:spPr>
          <a:xfrm>
            <a:off x="1824383" y="2983062"/>
            <a:ext cx="2342928" cy="2568700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F40863-3DE4-458C-910F-8B3626082A8E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1824383" y="2983062"/>
            <a:ext cx="2340215" cy="65268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385FA53-D33C-4617-A127-D336F7CB136C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>
          <a:xfrm>
            <a:off x="1824383" y="5644101"/>
            <a:ext cx="2337503" cy="552173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D0F217-8BAB-435F-9247-4EB48F181DA7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824383" y="5551762"/>
            <a:ext cx="2342928" cy="92339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828030-53DC-4119-99F0-E70FC7B9E981}"/>
              </a:ext>
            </a:extLst>
          </p:cNvPr>
          <p:cNvCxnSpPr>
            <a:cxnSpLocks/>
            <a:stCxn id="12" idx="3"/>
            <a:endCxn id="24" idx="2"/>
          </p:cNvCxnSpPr>
          <p:nvPr/>
        </p:nvCxnSpPr>
        <p:spPr>
          <a:xfrm flipV="1">
            <a:off x="1824383" y="3635749"/>
            <a:ext cx="2340215" cy="2008352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8A25539-1F05-4D5B-B4DB-AE495E62FA0F}"/>
              </a:ext>
            </a:extLst>
          </p:cNvPr>
          <p:cNvCxnSpPr>
            <a:cxnSpLocks/>
            <a:stCxn id="13" idx="3"/>
            <a:endCxn id="28" idx="2"/>
          </p:cNvCxnSpPr>
          <p:nvPr/>
        </p:nvCxnSpPr>
        <p:spPr>
          <a:xfrm>
            <a:off x="1824383" y="6171777"/>
            <a:ext cx="2337503" cy="24497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335EA9D-9C15-47F0-A8B3-97F0A7F73B0B}"/>
              </a:ext>
            </a:extLst>
          </p:cNvPr>
          <p:cNvCxnSpPr>
            <a:cxnSpLocks/>
            <a:stCxn id="13" idx="3"/>
            <a:endCxn id="26" idx="2"/>
          </p:cNvCxnSpPr>
          <p:nvPr/>
        </p:nvCxnSpPr>
        <p:spPr>
          <a:xfrm flipV="1">
            <a:off x="1824383" y="5551762"/>
            <a:ext cx="2342928" cy="620015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29054D-F11F-4CC1-8C4C-98191F4E6366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flipV="1">
            <a:off x="1824383" y="3635749"/>
            <a:ext cx="2340215" cy="2536028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0B90BC-6896-44A9-8E08-37B6A309EA0F}"/>
              </a:ext>
            </a:extLst>
          </p:cNvPr>
          <p:cNvSpPr txBox="1"/>
          <p:nvPr/>
        </p:nvSpPr>
        <p:spPr>
          <a:xfrm>
            <a:off x="2392276" y="4166007"/>
            <a:ext cx="17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6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with weights</a:t>
            </a:r>
            <a:endParaRPr lang="ko-KR" altLang="en-US" sz="2400" dirty="0">
              <a:ln>
                <a:solidFill>
                  <a:schemeClr val="accent6"/>
                </a:solidFill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/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45FE81-BB53-4F86-92C5-712ACC7C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330" y="5413262"/>
                <a:ext cx="326089" cy="276999"/>
              </a:xfrm>
              <a:prstGeom prst="rect">
                <a:avLst/>
              </a:prstGeom>
              <a:blipFill>
                <a:blip r:embed="rId13"/>
                <a:stretch>
                  <a:fillRect l="-370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/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38254-A242-4755-B051-D4C6AE7DB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19" y="3525227"/>
                <a:ext cx="318868" cy="276999"/>
              </a:xfrm>
              <a:prstGeom prst="rect">
                <a:avLst/>
              </a:prstGeom>
              <a:blipFill>
                <a:blip r:embed="rId14"/>
                <a:stretch>
                  <a:fillRect l="-3846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47E15-154D-4198-B636-1134E940047C}"/>
              </a:ext>
            </a:extLst>
          </p:cNvPr>
          <p:cNvSpPr/>
          <p:nvPr/>
        </p:nvSpPr>
        <p:spPr>
          <a:xfrm>
            <a:off x="999052" y="2660217"/>
            <a:ext cx="4713495" cy="38594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976619F-F8EF-40DE-AB37-FD6BAF6F18CF}"/>
              </a:ext>
            </a:extLst>
          </p:cNvPr>
          <p:cNvCxnSpPr>
            <a:cxnSpLocks/>
            <a:stCxn id="71" idx="1"/>
            <a:endCxn id="73" idx="2"/>
          </p:cNvCxnSpPr>
          <p:nvPr/>
        </p:nvCxnSpPr>
        <p:spPr>
          <a:xfrm rot="10800000">
            <a:off x="434340" y="1577973"/>
            <a:ext cx="564712" cy="3011944"/>
          </a:xfrm>
          <a:prstGeom prst="bentConnector3">
            <a:avLst>
              <a:gd name="adj1" fmla="val 140481"/>
            </a:avLst>
          </a:prstGeom>
          <a:ln w="57150" cap="sq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AA9B77F4-D151-48E4-A868-06C57CD890A4}"/>
              </a:ext>
            </a:extLst>
          </p:cNvPr>
          <p:cNvSpPr/>
          <p:nvPr/>
        </p:nvSpPr>
        <p:spPr>
          <a:xfrm>
            <a:off x="434340" y="1382393"/>
            <a:ext cx="391160" cy="3911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  <p:bldP spid="15" grpId="0" animBg="1"/>
      <p:bldP spid="22" grpId="0"/>
      <p:bldP spid="23" grpId="0"/>
      <p:bldP spid="24" grpId="0" animBg="1"/>
      <p:bldP spid="26" grpId="0" animBg="1"/>
      <p:bldP spid="28" grpId="0" animBg="1"/>
      <p:bldP spid="30" grpId="0"/>
      <p:bldP spid="43" grpId="0"/>
      <p:bldP spid="44" grpId="0"/>
      <p:bldP spid="45" grpId="0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E8656F-0817-43A2-A22B-123BF8B4B7B8}"/>
              </a:ext>
            </a:extLst>
          </p:cNvPr>
          <p:cNvSpPr/>
          <p:nvPr/>
        </p:nvSpPr>
        <p:spPr>
          <a:xfrm>
            <a:off x="6781800" y="223520"/>
            <a:ext cx="3434080" cy="18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43099-533F-428C-B1EE-CC585C75847D}"/>
              </a:ext>
            </a:extLst>
          </p:cNvPr>
          <p:cNvSpPr txBox="1"/>
          <p:nvPr/>
        </p:nvSpPr>
        <p:spPr>
          <a:xfrm>
            <a:off x="341870" y="324038"/>
            <a:ext cx="643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FYI : &lt;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global</a:t>
            </a:r>
            <a:r>
              <a:rPr lang="en-US" altLang="ko-KR" sz="3200" dirty="0">
                <a:latin typeface="+mj-ea"/>
                <a:ea typeface="+mj-ea"/>
              </a:rPr>
              <a:t>&gt; keyword in Python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C113B48-C4FC-4081-84D9-9EA9379B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762475"/>
            <a:ext cx="5459936" cy="323406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8F60553-9040-4516-8892-2CFC8299B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824" y="3099051"/>
            <a:ext cx="5744546" cy="3917366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1E72790-8E77-4913-B3EA-C8D2DF4CC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" y="3653431"/>
            <a:ext cx="5459936" cy="33338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4C95F4-DAEC-4CC2-A8EC-488A37E7E934}"/>
              </a:ext>
            </a:extLst>
          </p:cNvPr>
          <p:cNvSpPr txBox="1"/>
          <p:nvPr/>
        </p:nvSpPr>
        <p:spPr>
          <a:xfrm>
            <a:off x="5591292" y="1154730"/>
            <a:ext cx="5645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Without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altLang="ko-KR" sz="2800" dirty="0"/>
              <a:t> variables declared outside (“global variables”)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800" dirty="0"/>
              <a:t>With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2800" dirty="0"/>
              <a:t>, a function now can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read &amp; write</a:t>
            </a:r>
            <a:r>
              <a:rPr lang="en-US" altLang="ko-KR" sz="2800" dirty="0"/>
              <a:t> to global variables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47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텍스트이(가) 표시된 사진&#10;&#10;자동 생성된 설명">
            <a:extLst>
              <a:ext uri="{FF2B5EF4-FFF2-40B4-BE49-F238E27FC236}">
                <a16:creationId xmlns:a16="http://schemas.microsoft.com/office/drawing/2014/main" id="{D8DCF7C2-2AC2-487D-A4A8-47D5A0504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6" y="0"/>
            <a:ext cx="11805007" cy="68580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093B8-BC3F-4893-8502-4E45FBE55DC8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69">
            <a:extLst>
              <a:ext uri="{FF2B5EF4-FFF2-40B4-BE49-F238E27FC236}">
                <a16:creationId xmlns:a16="http://schemas.microsoft.com/office/drawing/2014/main" id="{27A1A88E-1942-4933-AFC1-4DECB3F9F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E41AE94-7E76-4FE3-AD7C-9F91E95DEE89}"/>
              </a:ext>
            </a:extLst>
          </p:cNvPr>
          <p:cNvGrpSpPr/>
          <p:nvPr/>
        </p:nvGrpSpPr>
        <p:grpSpPr>
          <a:xfrm>
            <a:off x="827547" y="2929175"/>
            <a:ext cx="10558003" cy="2051322"/>
            <a:chOff x="827547" y="2929175"/>
            <a:chExt cx="10558003" cy="205132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004B518-D36A-475F-81BD-1C6C32EA02D2}"/>
                </a:ext>
              </a:extLst>
            </p:cNvPr>
            <p:cNvSpPr/>
            <p:nvPr/>
          </p:nvSpPr>
          <p:spPr>
            <a:xfrm>
              <a:off x="827547" y="2929175"/>
              <a:ext cx="10558003" cy="151582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D3A48C22-6813-422D-85E1-EE85219B4DFD}"/>
                </a:ext>
              </a:extLst>
            </p:cNvPr>
            <p:cNvCxnSpPr>
              <a:cxnSpLocks/>
              <a:stCxn id="77" idx="2"/>
              <a:endCxn id="80" idx="1"/>
            </p:cNvCxnSpPr>
            <p:nvPr/>
          </p:nvCxnSpPr>
          <p:spPr>
            <a:xfrm rot="16200000" flipH="1">
              <a:off x="6835330" y="3716218"/>
              <a:ext cx="263115" cy="1720677"/>
            </a:xfrm>
            <a:prstGeom prst="bentConnector2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CB30E0-0D7D-414F-B74F-CF228B4F2609}"/>
                </a:ext>
              </a:extLst>
            </p:cNvPr>
            <p:cNvSpPr txBox="1"/>
            <p:nvPr/>
          </p:nvSpPr>
          <p:spPr>
            <a:xfrm>
              <a:off x="7827226" y="4435732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8334E36-F9AD-4394-A787-9E9C95C66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119" y="703497"/>
            <a:ext cx="10630419" cy="64254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6D6919-2DB6-4061-AE5B-E3DC7E5BEABE}"/>
              </a:ext>
            </a:extLst>
          </p:cNvPr>
          <p:cNvGrpSpPr/>
          <p:nvPr/>
        </p:nvGrpSpPr>
        <p:grpSpPr>
          <a:xfrm>
            <a:off x="751263" y="4311060"/>
            <a:ext cx="6978650" cy="624206"/>
            <a:chOff x="4521200" y="3811526"/>
            <a:chExt cx="6978650" cy="62420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166E561-8A80-4E38-A922-AD4C77B9F450}"/>
                </a:ext>
              </a:extLst>
            </p:cNvPr>
            <p:cNvSpPr/>
            <p:nvPr/>
          </p:nvSpPr>
          <p:spPr>
            <a:xfrm>
              <a:off x="4521200" y="3811526"/>
              <a:ext cx="3625850" cy="62420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0" cap="rnd">
              <a:solidFill>
                <a:schemeClr val="tx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391AF9-9A53-495F-BF62-7463EACD9E2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47052" y="4123629"/>
              <a:ext cx="533398" cy="3972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CB7172-21A2-432F-ADCA-C3874ACF2985}"/>
                </a:ext>
              </a:extLst>
            </p:cNvPr>
            <p:cNvSpPr txBox="1"/>
            <p:nvPr/>
          </p:nvSpPr>
          <p:spPr>
            <a:xfrm>
              <a:off x="8680450" y="3890967"/>
              <a:ext cx="281940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400" dirty="0">
                  <a:latin typeface="+mj-ea"/>
                  <a:ea typeface="+mj-ea"/>
                </a:rPr>
                <a:t>Next Page!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5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73C62B6-10CB-489B-9F46-03741B4A1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87" y="270934"/>
            <a:ext cx="1019053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0A2F24-6B9A-4C8E-A923-0B3813501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8" y="116841"/>
            <a:ext cx="5030114" cy="3088666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8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1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5579704" y="3022643"/>
            <a:ext cx="3003123" cy="2969775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98299E45-54B1-4A4A-9D36-7D4D6AA2EAD9}"/>
              </a:ext>
            </a:extLst>
          </p:cNvPr>
          <p:cNvSpPr/>
          <p:nvPr/>
        </p:nvSpPr>
        <p:spPr>
          <a:xfrm rot="5400000">
            <a:off x="2867155" y="2685599"/>
            <a:ext cx="2228789" cy="2659581"/>
          </a:xfrm>
          <a:prstGeom prst="bentUpArrow">
            <a:avLst>
              <a:gd name="adj1" fmla="val 21899"/>
              <a:gd name="adj2" fmla="val 25000"/>
              <a:gd name="adj3" fmla="val 354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EEC831C-0324-487F-AEF3-5256FD17D170}"/>
              </a:ext>
            </a:extLst>
          </p:cNvPr>
          <p:cNvSpPr/>
          <p:nvPr/>
        </p:nvSpPr>
        <p:spPr>
          <a:xfrm rot="10800000">
            <a:off x="3024970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AE7A13B-267F-48FA-8241-538D5AC780EA}"/>
              </a:ext>
            </a:extLst>
          </p:cNvPr>
          <p:cNvSpPr/>
          <p:nvPr/>
        </p:nvSpPr>
        <p:spPr>
          <a:xfrm>
            <a:off x="2801508" y="2513846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C52F9C-4292-486E-A7A1-A6817258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of DL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2B7ACF-634F-4700-BF42-BCF61E5AA1B4}"/>
              </a:ext>
            </a:extLst>
          </p:cNvPr>
          <p:cNvSpPr/>
          <p:nvPr/>
        </p:nvSpPr>
        <p:spPr>
          <a:xfrm>
            <a:off x="385347" y="2234710"/>
            <a:ext cx="249944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3A08EB-12B0-4DDF-B550-1A313BA449C1}"/>
              </a:ext>
            </a:extLst>
          </p:cNvPr>
          <p:cNvSpPr/>
          <p:nvPr/>
        </p:nvSpPr>
        <p:spPr>
          <a:xfrm>
            <a:off x="9052956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01DB62C-9260-49C1-B7FE-73318550F5E8}"/>
              </a:ext>
            </a:extLst>
          </p:cNvPr>
          <p:cNvSpPr/>
          <p:nvPr/>
        </p:nvSpPr>
        <p:spPr>
          <a:xfrm>
            <a:off x="7253590" y="2234710"/>
            <a:ext cx="1887665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9E406D4-E012-45ED-81FE-529B71712542}"/>
              </a:ext>
            </a:extLst>
          </p:cNvPr>
          <p:cNvSpPr/>
          <p:nvPr/>
        </p:nvSpPr>
        <p:spPr>
          <a:xfrm>
            <a:off x="6228435" y="2513847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8F25E41-EFE4-4228-B343-F551FEE898BB}"/>
              </a:ext>
            </a:extLst>
          </p:cNvPr>
          <p:cNvSpPr/>
          <p:nvPr/>
        </p:nvSpPr>
        <p:spPr>
          <a:xfrm>
            <a:off x="3826663" y="2234710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24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A40156C-9ECF-4742-BDC5-7273B0A93E5F}"/>
              </a:ext>
            </a:extLst>
          </p:cNvPr>
          <p:cNvSpPr/>
          <p:nvPr/>
        </p:nvSpPr>
        <p:spPr>
          <a:xfrm rot="10800000">
            <a:off x="6503368" y="4447051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26A53E-4D49-4F1D-96D3-F5F3D92968A7}"/>
              </a:ext>
            </a:extLst>
          </p:cNvPr>
          <p:cNvSpPr/>
          <p:nvPr/>
        </p:nvSpPr>
        <p:spPr>
          <a:xfrm>
            <a:off x="7256422" y="4167915"/>
            <a:ext cx="1740930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B1E7011-B3CF-4B91-A5F3-955BB660B994}"/>
              </a:ext>
            </a:extLst>
          </p:cNvPr>
          <p:cNvSpPr/>
          <p:nvPr/>
        </p:nvSpPr>
        <p:spPr>
          <a:xfrm rot="16200000">
            <a:off x="4669222" y="3661898"/>
            <a:ext cx="847684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F51DDC-FF41-477C-A7C0-F1C613646629}"/>
              </a:ext>
            </a:extLst>
          </p:cNvPr>
          <p:cNvSpPr/>
          <p:nvPr/>
        </p:nvSpPr>
        <p:spPr>
          <a:xfrm>
            <a:off x="3826663" y="4167915"/>
            <a:ext cx="2532802" cy="1123398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0FD027-67E7-48AF-8C60-1F9A82483425}"/>
              </a:ext>
            </a:extLst>
          </p:cNvPr>
          <p:cNvSpPr/>
          <p:nvPr/>
        </p:nvSpPr>
        <p:spPr>
          <a:xfrm>
            <a:off x="381627" y="4167914"/>
            <a:ext cx="2499441" cy="1123398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A7E5CA6-C936-40BA-83CA-23B7CE47F335}"/>
              </a:ext>
            </a:extLst>
          </p:cNvPr>
          <p:cNvSpPr/>
          <p:nvPr/>
        </p:nvSpPr>
        <p:spPr>
          <a:xfrm rot="10800000">
            <a:off x="9141255" y="4447051"/>
            <a:ext cx="1397906" cy="565123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CEC8A6-A998-4DD6-B91A-6066136B2075}"/>
              </a:ext>
            </a:extLst>
          </p:cNvPr>
          <p:cNvSpPr/>
          <p:nvPr/>
        </p:nvSpPr>
        <p:spPr>
          <a:xfrm>
            <a:off x="10047783" y="2238920"/>
            <a:ext cx="1740930" cy="3052392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24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33EE80-5C3E-4F49-A406-08318533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5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 flipV="1">
            <a:off x="7927848" y="6036950"/>
            <a:ext cx="2066166" cy="64311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4" y="182188"/>
            <a:ext cx="7370369" cy="37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9DF405CD-6594-4375-BA0B-716045422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3" y="182188"/>
            <a:ext cx="5171134" cy="2608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B61170-053D-44D0-A721-B513B0062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87" y="2650835"/>
            <a:ext cx="1738597" cy="31686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D398A-0E94-40F3-9FBE-FF04079C07D3}"/>
              </a:ext>
            </a:extLst>
          </p:cNvPr>
          <p:cNvSpPr txBox="1"/>
          <p:nvPr/>
        </p:nvSpPr>
        <p:spPr>
          <a:xfrm>
            <a:off x="750205" y="5819485"/>
            <a:ext cx="437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onehot_out.shape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*10 </a:t>
            </a:r>
          </a:p>
          <a:p>
            <a:r>
              <a:rPr lang="en-US" altLang="ko-KR" dirty="0"/>
              <a:t>(score for each classes, each data)</a:t>
            </a:r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BEC89B-F350-4737-B422-D9D88A4F3020}"/>
              </a:ext>
            </a:extLst>
          </p:cNvPr>
          <p:cNvSpPr/>
          <p:nvPr/>
        </p:nvSpPr>
        <p:spPr>
          <a:xfrm>
            <a:off x="3759199" y="1343592"/>
            <a:ext cx="1882972" cy="2019965"/>
          </a:xfrm>
          <a:custGeom>
            <a:avLst/>
            <a:gdLst>
              <a:gd name="connsiteX0" fmla="*/ 0 w 1729860"/>
              <a:gd name="connsiteY0" fmla="*/ 364121 h 2783886"/>
              <a:gd name="connsiteX1" fmla="*/ 1689100 w 1729860"/>
              <a:gd name="connsiteY1" fmla="*/ 129171 h 2783886"/>
              <a:gd name="connsiteX2" fmla="*/ 1168400 w 1729860"/>
              <a:gd name="connsiteY2" fmla="*/ 2129421 h 2783886"/>
              <a:gd name="connsiteX3" fmla="*/ 742950 w 1729860"/>
              <a:gd name="connsiteY3" fmla="*/ 2713621 h 2783886"/>
              <a:gd name="connsiteX4" fmla="*/ 711200 w 1729860"/>
              <a:gd name="connsiteY4" fmla="*/ 2751721 h 2783886"/>
              <a:gd name="connsiteX0" fmla="*/ 0 w 1305863"/>
              <a:gd name="connsiteY0" fmla="*/ 134937 h 2554702"/>
              <a:gd name="connsiteX1" fmla="*/ 1213429 w 1305863"/>
              <a:gd name="connsiteY1" fmla="*/ 322194 h 2554702"/>
              <a:gd name="connsiteX2" fmla="*/ 1168400 w 1305863"/>
              <a:gd name="connsiteY2" fmla="*/ 1900237 h 2554702"/>
              <a:gd name="connsiteX3" fmla="*/ 742950 w 1305863"/>
              <a:gd name="connsiteY3" fmla="*/ 2484437 h 2554702"/>
              <a:gd name="connsiteX4" fmla="*/ 711200 w 1305863"/>
              <a:gd name="connsiteY4" fmla="*/ 2522537 h 2554702"/>
              <a:gd name="connsiteX0" fmla="*/ 0 w 1305863"/>
              <a:gd name="connsiteY0" fmla="*/ 134936 h 2484436"/>
              <a:gd name="connsiteX1" fmla="*/ 1213429 w 1305863"/>
              <a:gd name="connsiteY1" fmla="*/ 322193 h 2484436"/>
              <a:gd name="connsiteX2" fmla="*/ 1168400 w 1305863"/>
              <a:gd name="connsiteY2" fmla="*/ 1900236 h 2484436"/>
              <a:gd name="connsiteX3" fmla="*/ 742950 w 1305863"/>
              <a:gd name="connsiteY3" fmla="*/ 2484436 h 2484436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04645"/>
              <a:gd name="connsiteY0" fmla="*/ 134936 h 2633450"/>
              <a:gd name="connsiteX1" fmla="*/ 1213429 w 1304645"/>
              <a:gd name="connsiteY1" fmla="*/ 322193 h 2633450"/>
              <a:gd name="connsiteX2" fmla="*/ 1168400 w 1304645"/>
              <a:gd name="connsiteY2" fmla="*/ 1900236 h 2633450"/>
              <a:gd name="connsiteX3" fmla="*/ 774069 w 1304645"/>
              <a:gd name="connsiteY3" fmla="*/ 2633450 h 2633450"/>
              <a:gd name="connsiteX0" fmla="*/ 0 w 1318235"/>
              <a:gd name="connsiteY0" fmla="*/ 134936 h 2633450"/>
              <a:gd name="connsiteX1" fmla="*/ 1213429 w 1318235"/>
              <a:gd name="connsiteY1" fmla="*/ 322193 h 2633450"/>
              <a:gd name="connsiteX2" fmla="*/ 1168400 w 1318235"/>
              <a:gd name="connsiteY2" fmla="*/ 1900236 h 2633450"/>
              <a:gd name="connsiteX3" fmla="*/ 774069 w 1318235"/>
              <a:gd name="connsiteY3" fmla="*/ 2633450 h 26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235" h="2633450">
                <a:moveTo>
                  <a:pt x="0" y="134936"/>
                </a:moveTo>
                <a:cubicBezTo>
                  <a:pt x="747183" y="-129648"/>
                  <a:pt x="1018696" y="27976"/>
                  <a:pt x="1213429" y="322193"/>
                </a:cubicBezTo>
                <a:cubicBezTo>
                  <a:pt x="1408162" y="616410"/>
                  <a:pt x="1294974" y="1465355"/>
                  <a:pt x="1168400" y="1900236"/>
                </a:cubicBezTo>
                <a:cubicBezTo>
                  <a:pt x="1041826" y="2335117"/>
                  <a:pt x="850269" y="2529734"/>
                  <a:pt x="774069" y="263345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828812-74EE-4EF9-88E9-CB22DBF92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52" y="5202279"/>
            <a:ext cx="6737696" cy="419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EAB27DF1-4075-4E1B-8550-8FE6C83DD537}"/>
              </a:ext>
            </a:extLst>
          </p:cNvPr>
          <p:cNvSpPr/>
          <p:nvPr/>
        </p:nvSpPr>
        <p:spPr>
          <a:xfrm flipV="1">
            <a:off x="2717677" y="2988618"/>
            <a:ext cx="2406774" cy="2003715"/>
          </a:xfrm>
          <a:prstGeom prst="bentUpArrow">
            <a:avLst>
              <a:gd name="adj1" fmla="val 33095"/>
              <a:gd name="adj2" fmla="val 35158"/>
              <a:gd name="adj3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777F6C-84D8-415B-AC45-0150A8D842AE}"/>
              </a:ext>
            </a:extLst>
          </p:cNvPr>
          <p:cNvSpPr txBox="1"/>
          <p:nvPr/>
        </p:nvSpPr>
        <p:spPr>
          <a:xfrm>
            <a:off x="2635506" y="3004599"/>
            <a:ext cx="221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arg</a:t>
            </a:r>
            <a:r>
              <a:rPr lang="en-US" altLang="ko-KR" dirty="0">
                <a:solidFill>
                  <a:schemeClr val="tx1"/>
                </a:solidFill>
              </a:rPr>
              <a:t> max in “classes” dimension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DA405E2-A7CD-4227-ACE1-845D5ED77FE9}"/>
              </a:ext>
            </a:extLst>
          </p:cNvPr>
          <p:cNvSpPr txBox="1"/>
          <p:nvPr/>
        </p:nvSpPr>
        <p:spPr>
          <a:xfrm>
            <a:off x="6286500" y="5678013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out.shape</a:t>
            </a:r>
            <a:r>
              <a:rPr lang="en-US" altLang="ko-KR" dirty="0"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</a:rPr>
              <a:t>batch_size</a:t>
            </a:r>
            <a:r>
              <a:rPr lang="en-US" altLang="ko-KR" dirty="0">
                <a:latin typeface="Consolas" panose="020B0609020204030204" pitchFamily="49" charset="0"/>
              </a:rPr>
              <a:t>*1 </a:t>
            </a:r>
          </a:p>
          <a:p>
            <a:r>
              <a:rPr lang="en-US" altLang="ko-KR" dirty="0"/>
              <a:t>(predicted label for each data)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69DF7-E001-417A-ABC8-C88AEE4658DC}"/>
              </a:ext>
            </a:extLst>
          </p:cNvPr>
          <p:cNvSpPr txBox="1"/>
          <p:nvPr/>
        </p:nvSpPr>
        <p:spPr>
          <a:xfrm>
            <a:off x="8533421" y="3990475"/>
            <a:ext cx="23114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Real Label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CB462307-C5E4-4962-8330-C0C1EC4F9951}"/>
              </a:ext>
            </a:extLst>
          </p:cNvPr>
          <p:cNvSpPr/>
          <p:nvPr/>
        </p:nvSpPr>
        <p:spPr>
          <a:xfrm rot="3080172">
            <a:off x="7716292" y="4043130"/>
            <a:ext cx="773720" cy="13182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58CD4-EED0-4589-8557-F4F66885B677}"/>
              </a:ext>
            </a:extLst>
          </p:cNvPr>
          <p:cNvSpPr txBox="1"/>
          <p:nvPr/>
        </p:nvSpPr>
        <p:spPr>
          <a:xfrm>
            <a:off x="6664725" y="3359918"/>
            <a:ext cx="20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&amp;</a:t>
            </a:r>
          </a:p>
          <a:p>
            <a:r>
              <a:rPr lang="en-US" altLang="ko-KR" dirty="0"/>
              <a:t>Calculate Correct Answer Ratio (Accuracy)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91DD5-EBB2-4CCA-BFCF-B52E6641C229}"/>
              </a:ext>
            </a:extLst>
          </p:cNvPr>
          <p:cNvSpPr txBox="1"/>
          <p:nvPr/>
        </p:nvSpPr>
        <p:spPr>
          <a:xfrm>
            <a:off x="4729584" y="3741340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1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13D116-0BE5-48C1-8516-DE632F5F846C}"/>
              </a:ext>
            </a:extLst>
          </p:cNvPr>
          <p:cNvSpPr txBox="1"/>
          <p:nvPr/>
        </p:nvSpPr>
        <p:spPr>
          <a:xfrm>
            <a:off x="8545282" y="4416419"/>
            <a:ext cx="75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2</a:t>
            </a:r>
            <a:r>
              <a:rPr lang="en-US" altLang="ko-KR" sz="3600" dirty="0">
                <a:highlight>
                  <a:srgbClr val="000000"/>
                </a:highlight>
                <a:latin typeface="+mj-ea"/>
                <a:ea typeface="+mj-ea"/>
              </a:rPr>
              <a:t>.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 </a:t>
            </a:r>
            <a:endParaRPr lang="ko-KR" altLang="en-US" sz="3600" dirty="0">
              <a:solidFill>
                <a:schemeClr val="bg1"/>
              </a:solidFill>
              <a:highlight>
                <a:srgbClr val="000000"/>
              </a:highlight>
              <a:latin typeface="+mj-ea"/>
              <a:ea typeface="+mj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788E3C-77AE-4DD2-A7EC-9C65A976D18B}"/>
              </a:ext>
            </a:extLst>
          </p:cNvPr>
          <p:cNvCxnSpPr/>
          <p:nvPr/>
        </p:nvCxnSpPr>
        <p:spPr>
          <a:xfrm>
            <a:off x="4567429" y="1673601"/>
            <a:ext cx="2097295" cy="17323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347181-1887-442C-87AB-97166F9C8C47}"/>
              </a:ext>
            </a:extLst>
          </p:cNvPr>
          <p:cNvCxnSpPr>
            <a:cxnSpLocks/>
          </p:cNvCxnSpPr>
          <p:nvPr/>
        </p:nvCxnSpPr>
        <p:spPr>
          <a:xfrm>
            <a:off x="4191000" y="1879600"/>
            <a:ext cx="6549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0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5" grpId="0"/>
      <p:bldP spid="17" grpId="0" animBg="1"/>
      <p:bldP spid="18" grpId="0" animBg="1"/>
      <p:bldP spid="19" grpId="0"/>
      <p:bldP spid="20" grpId="0"/>
      <p:bldP spid="1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>
            <a:off x="8528369" y="2864432"/>
            <a:ext cx="2867123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01CD96-7D0B-4E64-9308-A07B1D760A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9" y="107937"/>
            <a:ext cx="6070437" cy="30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D057412-0232-422C-805E-3553D7BDC351}"/>
              </a:ext>
            </a:extLst>
          </p:cNvPr>
          <p:cNvGrpSpPr/>
          <p:nvPr/>
        </p:nvGrpSpPr>
        <p:grpSpPr>
          <a:xfrm>
            <a:off x="5565605" y="2980850"/>
            <a:ext cx="6342375" cy="3595314"/>
            <a:chOff x="2849837" y="2139696"/>
            <a:chExt cx="6342375" cy="3595314"/>
          </a:xfrm>
        </p:grpSpPr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0D5847E-49AB-47CE-9CF3-159A4C79B545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 flipV="1">
              <a:off x="6554471" y="2502853"/>
              <a:ext cx="718765" cy="81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E8B93673-8778-416B-BE60-9D01C8C8269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6554471" y="3155540"/>
              <a:ext cx="715853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D928380B-B545-4EC5-9C22-4CF1995E1F2D}"/>
                </a:ext>
              </a:extLst>
            </p:cNvPr>
            <p:cNvCxnSpPr>
              <a:cxnSpLocks/>
              <a:endCxn id="122" idx="1"/>
            </p:cNvCxnSpPr>
            <p:nvPr/>
          </p:nvCxnSpPr>
          <p:spPr>
            <a:xfrm>
              <a:off x="6557184" y="4221161"/>
              <a:ext cx="71605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0B86D78-272D-4126-AEEF-107B9039B7BE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>
              <a:off x="6551759" y="4865673"/>
              <a:ext cx="7231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6510639-2659-4A9B-B8B5-2F7077EBC840}"/>
                </a:ext>
              </a:extLst>
            </p:cNvPr>
            <p:cNvCxnSpPr>
              <a:cxnSpLocks/>
              <a:stCxn id="85" idx="6"/>
              <a:endCxn id="124" idx="2"/>
            </p:cNvCxnSpPr>
            <p:nvPr/>
          </p:nvCxnSpPr>
          <p:spPr>
            <a:xfrm>
              <a:off x="5035046" y="2497967"/>
              <a:ext cx="324012" cy="3019754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C1E847C6-E1BE-4B6C-AE5A-005ED9FF043D}"/>
                </a:ext>
              </a:extLst>
            </p:cNvPr>
            <p:cNvCxnSpPr>
              <a:cxnSpLocks/>
              <a:stCxn id="93" idx="6"/>
              <a:endCxn id="124" idx="2"/>
            </p:cNvCxnSpPr>
            <p:nvPr/>
          </p:nvCxnSpPr>
          <p:spPr>
            <a:xfrm>
              <a:off x="5035046" y="3142481"/>
              <a:ext cx="324012" cy="23752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D6556E9-83AE-44C0-87D2-8E354D1D1652}"/>
                </a:ext>
              </a:extLst>
            </p:cNvPr>
            <p:cNvCxnSpPr>
              <a:cxnSpLocks/>
              <a:stCxn id="95" idx="6"/>
              <a:endCxn id="124" idx="2"/>
            </p:cNvCxnSpPr>
            <p:nvPr/>
          </p:nvCxnSpPr>
          <p:spPr>
            <a:xfrm>
              <a:off x="5037759" y="4208102"/>
              <a:ext cx="321299" cy="1309619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6D5956A-6E87-4EB7-A7F3-36086C7943CD}"/>
                </a:ext>
              </a:extLst>
            </p:cNvPr>
            <p:cNvCxnSpPr>
              <a:cxnSpLocks/>
              <a:stCxn id="97" idx="6"/>
              <a:endCxn id="124" idx="2"/>
            </p:cNvCxnSpPr>
            <p:nvPr/>
          </p:nvCxnSpPr>
          <p:spPr>
            <a:xfrm>
              <a:off x="5032334" y="4852614"/>
              <a:ext cx="326724" cy="66510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/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9B055E9-AAC6-479C-84CA-D1321A89F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313871"/>
                  <a:ext cx="552174" cy="397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/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6BEBD245-615F-4E4F-9711-5F6B96196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2843518"/>
                  <a:ext cx="552174" cy="3975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/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4D8B01DD-35BF-4FE4-AB6E-E8BDCA230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124518"/>
                  <a:ext cx="552174" cy="397566"/>
                </a:xfrm>
                <a:prstGeom prst="rect">
                  <a:avLst/>
                </a:prstGeom>
                <a:blipFill>
                  <a:blip r:embed="rId6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/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783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584AE75-A4AE-43EA-9CB7-0D9C2EAA9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997" y="4652194"/>
                  <a:ext cx="552174" cy="397566"/>
                </a:xfrm>
                <a:prstGeom prst="rect">
                  <a:avLst/>
                </a:prstGeom>
                <a:blipFill>
                  <a:blip r:embed="rId7"/>
                  <a:stretch>
                    <a:fillRect l="-3226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F667BF-15AD-4339-AA81-7C2B3336A077}"/>
                </a:ext>
              </a:extLst>
            </p:cNvPr>
            <p:cNvSpPr txBox="1"/>
            <p:nvPr/>
          </p:nvSpPr>
          <p:spPr>
            <a:xfrm rot="5400000">
              <a:off x="2832719" y="3423056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/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4707BDDE-C0CB-469B-9F44-4C978F044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268483"/>
                  <a:ext cx="458968" cy="45896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519ABB2-80A6-46D9-8EAF-27DF1677BAF7}"/>
                </a:ext>
              </a:extLst>
            </p:cNvPr>
            <p:cNvCxnSpPr>
              <a:cxnSpLocks/>
              <a:stCxn id="80" idx="3"/>
              <a:endCxn id="85" idx="2"/>
            </p:cNvCxnSpPr>
            <p:nvPr/>
          </p:nvCxnSpPr>
          <p:spPr>
            <a:xfrm flipV="1">
              <a:off x="3557171" y="2497967"/>
              <a:ext cx="1018907" cy="1468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FC7842A0-0146-44CB-92BB-68FADCF0EE20}"/>
                </a:ext>
              </a:extLst>
            </p:cNvPr>
            <p:cNvCxnSpPr>
              <a:cxnSpLocks/>
              <a:stCxn id="81" idx="3"/>
              <a:endCxn id="85" idx="2"/>
            </p:cNvCxnSpPr>
            <p:nvPr/>
          </p:nvCxnSpPr>
          <p:spPr>
            <a:xfrm flipV="1">
              <a:off x="3557171" y="2497967"/>
              <a:ext cx="1018907" cy="544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85D69F40-78A6-4046-9F52-9D56D82A9FB6}"/>
                </a:ext>
              </a:extLst>
            </p:cNvPr>
            <p:cNvCxnSpPr>
              <a:cxnSpLocks/>
              <a:stCxn id="82" idx="3"/>
              <a:endCxn id="85" idx="2"/>
            </p:cNvCxnSpPr>
            <p:nvPr/>
          </p:nvCxnSpPr>
          <p:spPr>
            <a:xfrm flipV="1">
              <a:off x="3557171" y="2497967"/>
              <a:ext cx="1018907" cy="1825334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A629792-476F-4140-9A6C-BAA308F28082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 flipV="1">
              <a:off x="3557171" y="2497967"/>
              <a:ext cx="1018907" cy="235301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2A3DD2DB-55F7-4D3C-9FCD-73738416CEC8}"/>
                </a:ext>
              </a:extLst>
            </p:cNvPr>
            <p:cNvCxnSpPr>
              <a:cxnSpLocks/>
              <a:stCxn id="85" idx="6"/>
              <a:endCxn id="91" idx="1"/>
            </p:cNvCxnSpPr>
            <p:nvPr/>
          </p:nvCxnSpPr>
          <p:spPr>
            <a:xfrm flipV="1">
              <a:off x="5035046" y="2489794"/>
              <a:ext cx="439873" cy="81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/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D581E5D-BD8B-4C2D-83A6-BCDBF657A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9" y="2351294"/>
                  <a:ext cx="32608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/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C413D602-82E2-4C61-A9EA-326769B7D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635" y="4714114"/>
                  <a:ext cx="3195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/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FBDAB93-35D4-4321-ABEB-59CC9B374C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078" y="2912997"/>
                  <a:ext cx="458968" cy="45896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B9B1FE5-83E0-42E0-801B-5C0B861BAC86}"/>
                </a:ext>
              </a:extLst>
            </p:cNvPr>
            <p:cNvCxnSpPr>
              <a:cxnSpLocks/>
              <a:stCxn id="93" idx="6"/>
              <a:endCxn id="113" idx="1"/>
            </p:cNvCxnSpPr>
            <p:nvPr/>
          </p:nvCxnSpPr>
          <p:spPr>
            <a:xfrm>
              <a:off x="5035046" y="3142481"/>
              <a:ext cx="436961" cy="27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/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75371E-D8F7-4171-B28B-03C15EAAD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91" y="3978618"/>
                  <a:ext cx="458968" cy="458968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A316115-5687-4EF6-BBEE-D51AC54D4FCC}"/>
                </a:ext>
              </a:extLst>
            </p:cNvPr>
            <p:cNvCxnSpPr>
              <a:cxnSpLocks/>
              <a:stCxn id="95" idx="6"/>
              <a:endCxn id="112" idx="1"/>
            </p:cNvCxnSpPr>
            <p:nvPr/>
          </p:nvCxnSpPr>
          <p:spPr>
            <a:xfrm>
              <a:off x="5037759" y="4208102"/>
              <a:ext cx="4371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/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971323E-109B-4CB8-953F-8FF63927E0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366" y="4623130"/>
                  <a:ext cx="458968" cy="45896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D31B9D5C-B6C1-460B-AF18-3924A74F75EE}"/>
                </a:ext>
              </a:extLst>
            </p:cNvPr>
            <p:cNvCxnSpPr>
              <a:cxnSpLocks/>
              <a:stCxn id="97" idx="6"/>
              <a:endCxn id="92" idx="1"/>
            </p:cNvCxnSpPr>
            <p:nvPr/>
          </p:nvCxnSpPr>
          <p:spPr>
            <a:xfrm>
              <a:off x="5032334" y="4852614"/>
              <a:ext cx="4443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B599D-57EE-4595-AB38-5E084648ACC9}"/>
                </a:ext>
              </a:extLst>
            </p:cNvPr>
            <p:cNvSpPr txBox="1"/>
            <p:nvPr/>
          </p:nvSpPr>
          <p:spPr>
            <a:xfrm rot="5400000">
              <a:off x="5253909" y="3403770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AAB1933E-2D9B-4C93-8067-C40D56DF1D77}"/>
                </a:ext>
              </a:extLst>
            </p:cNvPr>
            <p:cNvCxnSpPr>
              <a:cxnSpLocks/>
              <a:stCxn id="81" idx="3"/>
              <a:endCxn id="93" idx="2"/>
            </p:cNvCxnSpPr>
            <p:nvPr/>
          </p:nvCxnSpPr>
          <p:spPr>
            <a:xfrm>
              <a:off x="3557171" y="3042301"/>
              <a:ext cx="1018907" cy="10018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A2C3A536-1B19-4C31-8057-CEB93A09A651}"/>
                </a:ext>
              </a:extLst>
            </p:cNvPr>
            <p:cNvCxnSpPr>
              <a:cxnSpLocks/>
              <a:stCxn id="81" idx="3"/>
              <a:endCxn id="95" idx="2"/>
            </p:cNvCxnSpPr>
            <p:nvPr/>
          </p:nvCxnSpPr>
          <p:spPr>
            <a:xfrm>
              <a:off x="3557171" y="3042301"/>
              <a:ext cx="1021620" cy="1165801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9259A75-8165-4762-A74F-7151C58FEEFA}"/>
                </a:ext>
              </a:extLst>
            </p:cNvPr>
            <p:cNvCxnSpPr>
              <a:cxnSpLocks/>
              <a:stCxn id="81" idx="3"/>
              <a:endCxn id="97" idx="2"/>
            </p:cNvCxnSpPr>
            <p:nvPr/>
          </p:nvCxnSpPr>
          <p:spPr>
            <a:xfrm>
              <a:off x="3557171" y="3042301"/>
              <a:ext cx="1016195" cy="1810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419BAA91-1EC8-4BF3-B68C-974CE1C7D998}"/>
                </a:ext>
              </a:extLst>
            </p:cNvPr>
            <p:cNvCxnSpPr>
              <a:cxnSpLocks/>
              <a:stCxn id="80" idx="3"/>
              <a:endCxn id="97" idx="2"/>
            </p:cNvCxnSpPr>
            <p:nvPr/>
          </p:nvCxnSpPr>
          <p:spPr>
            <a:xfrm>
              <a:off x="3557171" y="2512654"/>
              <a:ext cx="1016195" cy="233996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5B50E12-99F9-4EE7-9B9C-E01A9B9BE5BD}"/>
                </a:ext>
              </a:extLst>
            </p:cNvPr>
            <p:cNvCxnSpPr>
              <a:cxnSpLocks/>
              <a:stCxn id="80" idx="3"/>
              <a:endCxn id="95" idx="2"/>
            </p:cNvCxnSpPr>
            <p:nvPr/>
          </p:nvCxnSpPr>
          <p:spPr>
            <a:xfrm>
              <a:off x="3557171" y="2512654"/>
              <a:ext cx="1021620" cy="1695448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519DDF2-1223-4B9B-B714-7E3F579DC68A}"/>
                </a:ext>
              </a:extLst>
            </p:cNvPr>
            <p:cNvCxnSpPr>
              <a:cxnSpLocks/>
              <a:stCxn id="80" idx="3"/>
              <a:endCxn id="93" idx="2"/>
            </p:cNvCxnSpPr>
            <p:nvPr/>
          </p:nvCxnSpPr>
          <p:spPr>
            <a:xfrm>
              <a:off x="3557171" y="2512654"/>
              <a:ext cx="1018907" cy="62982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C617D4FC-6885-48A1-B049-573B0F806381}"/>
                </a:ext>
              </a:extLst>
            </p:cNvPr>
            <p:cNvCxnSpPr>
              <a:cxnSpLocks/>
              <a:stCxn id="82" idx="3"/>
              <a:endCxn id="97" idx="2"/>
            </p:cNvCxnSpPr>
            <p:nvPr/>
          </p:nvCxnSpPr>
          <p:spPr>
            <a:xfrm>
              <a:off x="3557171" y="4323301"/>
              <a:ext cx="1016195" cy="529313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15C29E06-9A94-48D2-8E31-689B5CB2C9F2}"/>
                </a:ext>
              </a:extLst>
            </p:cNvPr>
            <p:cNvCxnSpPr>
              <a:cxnSpLocks/>
              <a:stCxn id="82" idx="3"/>
              <a:endCxn id="95" idx="2"/>
            </p:cNvCxnSpPr>
            <p:nvPr/>
          </p:nvCxnSpPr>
          <p:spPr>
            <a:xfrm flipV="1">
              <a:off x="3557171" y="4208102"/>
              <a:ext cx="1021620" cy="115199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DA22921E-5D51-4461-83A1-5C80A8E63F04}"/>
                </a:ext>
              </a:extLst>
            </p:cNvPr>
            <p:cNvCxnSpPr>
              <a:cxnSpLocks/>
              <a:stCxn id="82" idx="3"/>
              <a:endCxn id="93" idx="2"/>
            </p:cNvCxnSpPr>
            <p:nvPr/>
          </p:nvCxnSpPr>
          <p:spPr>
            <a:xfrm flipV="1">
              <a:off x="3557171" y="3142481"/>
              <a:ext cx="1018907" cy="1180820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513DDB6F-B177-4D4D-A242-3BBEEEAFD2A4}"/>
                </a:ext>
              </a:extLst>
            </p:cNvPr>
            <p:cNvCxnSpPr>
              <a:cxnSpLocks/>
              <a:stCxn id="83" idx="3"/>
              <a:endCxn id="97" idx="2"/>
            </p:cNvCxnSpPr>
            <p:nvPr/>
          </p:nvCxnSpPr>
          <p:spPr>
            <a:xfrm>
              <a:off x="3557171" y="4850977"/>
              <a:ext cx="1016195" cy="1637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83A1B624-FB7A-41F5-B4AA-30D4E4846770}"/>
                </a:ext>
              </a:extLst>
            </p:cNvPr>
            <p:cNvCxnSpPr>
              <a:cxnSpLocks/>
              <a:stCxn id="83" idx="3"/>
              <a:endCxn id="95" idx="2"/>
            </p:cNvCxnSpPr>
            <p:nvPr/>
          </p:nvCxnSpPr>
          <p:spPr>
            <a:xfrm flipV="1">
              <a:off x="3557171" y="4208102"/>
              <a:ext cx="1021620" cy="642875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785E9F8F-1881-46A5-B221-B26665BDD0CD}"/>
                </a:ext>
              </a:extLst>
            </p:cNvPr>
            <p:cNvCxnSpPr>
              <a:cxnSpLocks/>
              <a:stCxn id="83" idx="3"/>
              <a:endCxn id="93" idx="2"/>
            </p:cNvCxnSpPr>
            <p:nvPr/>
          </p:nvCxnSpPr>
          <p:spPr>
            <a:xfrm flipV="1">
              <a:off x="3557171" y="3142481"/>
              <a:ext cx="1018907" cy="1708496"/>
            </a:xfrm>
            <a:prstGeom prst="straightConnector1">
              <a:avLst/>
            </a:prstGeom>
            <a:ln w="28575">
              <a:solidFill>
                <a:schemeClr val="tx1">
                  <a:alpha val="34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/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285340E-F6A1-40F1-8751-F40B230F3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918" y="4069602"/>
                  <a:ext cx="32608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774" t="-2222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/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C722AB-2A9A-4719-AC5D-02FB20276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07" y="3031959"/>
                  <a:ext cx="31886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A01DDD5-32F7-4E28-9113-7B584DB10F5B}"/>
                </a:ext>
              </a:extLst>
            </p:cNvPr>
            <p:cNvSpPr/>
            <p:nvPr/>
          </p:nvSpPr>
          <p:spPr>
            <a:xfrm>
              <a:off x="6274577" y="2139696"/>
              <a:ext cx="672772" cy="30808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>
                  <a:solidFill>
                    <a:schemeClr val="tx1"/>
                  </a:solidFill>
                  <a:latin typeface="+mj-ea"/>
                  <a:ea typeface="+mj-ea"/>
                </a:rPr>
                <a:t>SOFTMAX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9AAB258F-5DA0-4BCD-8734-7C7029E4A87F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5801008" y="2489794"/>
              <a:ext cx="473567" cy="81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A7128453-FC25-464E-BA0A-FAABC534BB22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790875" y="3170459"/>
              <a:ext cx="4735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00DB712-A138-488A-9E86-A26AD495E9BC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>
              <a:off x="5801007" y="4208102"/>
              <a:ext cx="4762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F7BEC3A6-0F0B-405B-8E43-7D76D4BF31AB}"/>
                </a:ext>
              </a:extLst>
            </p:cNvPr>
            <p:cNvCxnSpPr>
              <a:cxnSpLocks/>
              <a:stCxn id="92" idx="3"/>
            </p:cNvCxnSpPr>
            <p:nvPr/>
          </p:nvCxnSpPr>
          <p:spPr>
            <a:xfrm>
              <a:off x="5796199" y="4852614"/>
              <a:ext cx="4756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/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13A4F28D-319A-4814-A8AC-D025788BE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6" y="2364353"/>
                  <a:ext cx="32608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/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48C5B2C-4054-4160-A94E-CAFFDCE14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4952" y="4727173"/>
                  <a:ext cx="31956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384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3A419A-E592-45B8-9660-849B666E2C4D}"/>
                </a:ext>
              </a:extLst>
            </p:cNvPr>
            <p:cNvSpPr txBox="1"/>
            <p:nvPr/>
          </p:nvSpPr>
          <p:spPr>
            <a:xfrm rot="5400000">
              <a:off x="6988218" y="3412257"/>
              <a:ext cx="74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/>
                <a:t>…</a:t>
              </a:r>
              <a:endParaRPr lang="ko-KR" alt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/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8EDFBA4-B0F7-4B9F-9080-90464E9C6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235" y="4082661"/>
                  <a:ext cx="326089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774"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/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19584B4-7027-478E-9B8F-407D0A4D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324" y="3045018"/>
                  <a:ext cx="31886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923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/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oMath>
                    </m:oMathPara>
                  </a14:m>
                  <a:endParaRPr lang="ko-KR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51356C4B-2779-40A3-B562-0EBE56CB34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9058" y="5300432"/>
                  <a:ext cx="1069417" cy="434578"/>
                </a:xfrm>
                <a:prstGeom prst="ellipse">
                  <a:avLst/>
                </a:prstGeom>
                <a:blipFill>
                  <a:blip r:embed="rId20"/>
                  <a:stretch>
                    <a:fillRect l="-1695"/>
                  </a:stretch>
                </a:blipFill>
                <a:ln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AD519114-7726-429B-AA7F-F87E4DE35E41}"/>
                </a:ext>
              </a:extLst>
            </p:cNvPr>
            <p:cNvCxnSpPr>
              <a:cxnSpLocks/>
              <a:stCxn id="124" idx="6"/>
              <a:endCxn id="126" idx="1"/>
            </p:cNvCxnSpPr>
            <p:nvPr/>
          </p:nvCxnSpPr>
          <p:spPr>
            <a:xfrm>
              <a:off x="6428475" y="5517721"/>
              <a:ext cx="5188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/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48D80D7-DE53-479E-ACB4-BB6022A62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348" y="5379221"/>
                  <a:ext cx="326089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E0B6BE-176B-46F6-BEE6-2A07784732FB}"/>
                </a:ext>
              </a:extLst>
            </p:cNvPr>
            <p:cNvSpPr/>
            <p:nvPr/>
          </p:nvSpPr>
          <p:spPr>
            <a:xfrm>
              <a:off x="7918108" y="2139696"/>
              <a:ext cx="672773" cy="3080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2400" spc="-300" dirty="0" err="1">
                  <a:solidFill>
                    <a:schemeClr val="tx1"/>
                  </a:solidFill>
                  <a:latin typeface="+mj-ea"/>
                  <a:ea typeface="+mj-ea"/>
                </a:rPr>
                <a:t>NLLLoss</a:t>
              </a:r>
              <a:endParaRPr lang="ko-KR" altLang="en-US" sz="2400" spc="-3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8BEC9A1-0B4B-46D3-8B49-CBEC5D4FDBBA}"/>
                </a:ext>
              </a:extLst>
            </p:cNvPr>
            <p:cNvCxnSpPr>
              <a:cxnSpLocks/>
              <a:stCxn id="119" idx="3"/>
            </p:cNvCxnSpPr>
            <p:nvPr/>
          </p:nvCxnSpPr>
          <p:spPr>
            <a:xfrm>
              <a:off x="7599325" y="2502853"/>
              <a:ext cx="3160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63D530E-5702-4CCF-98EB-410632C92F0C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7589192" y="3183518"/>
              <a:ext cx="326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9147B318-E6C0-49E9-988B-A50B5159F9D9}"/>
                </a:ext>
              </a:extLst>
            </p:cNvPr>
            <p:cNvCxnSpPr>
              <a:cxnSpLocks/>
              <a:stCxn id="122" idx="3"/>
            </p:cNvCxnSpPr>
            <p:nvPr/>
          </p:nvCxnSpPr>
          <p:spPr>
            <a:xfrm>
              <a:off x="7599324" y="4221161"/>
              <a:ext cx="3235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711B84DC-C88A-4979-B4BE-CFAC152DA81F}"/>
                </a:ext>
              </a:extLst>
            </p:cNvPr>
            <p:cNvCxnSpPr>
              <a:cxnSpLocks/>
              <a:stCxn id="120" idx="3"/>
            </p:cNvCxnSpPr>
            <p:nvPr/>
          </p:nvCxnSpPr>
          <p:spPr>
            <a:xfrm>
              <a:off x="7594516" y="4865673"/>
              <a:ext cx="318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화살표: 위로 구부러짐 131">
              <a:extLst>
                <a:ext uri="{FF2B5EF4-FFF2-40B4-BE49-F238E27FC236}">
                  <a16:creationId xmlns:a16="http://schemas.microsoft.com/office/drawing/2014/main" id="{1A8E22DA-88A7-4875-A616-FF6F6901690C}"/>
                </a:ext>
              </a:extLst>
            </p:cNvPr>
            <p:cNvSpPr/>
            <p:nvPr/>
          </p:nvSpPr>
          <p:spPr>
            <a:xfrm rot="16200000">
              <a:off x="7870693" y="3351864"/>
              <a:ext cx="2130552" cy="512487"/>
            </a:xfrm>
            <a:prstGeom prst="curvedUpArrow">
              <a:avLst>
                <a:gd name="adj1" fmla="val 76130"/>
                <a:gd name="adj2" fmla="val 206985"/>
                <a:gd name="adj3" fmla="val 436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E4D15-B7A1-436D-9322-F115857BD85E}"/>
              </a:ext>
            </a:extLst>
          </p:cNvPr>
          <p:cNvSpPr/>
          <p:nvPr/>
        </p:nvSpPr>
        <p:spPr>
          <a:xfrm flipH="1">
            <a:off x="11253731" y="2864432"/>
            <a:ext cx="775191" cy="3255071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0" cap="rnd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C756B5F-56D6-464F-83FA-35123AA26E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622" y="51453"/>
            <a:ext cx="7459562" cy="33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4998564"/>
          </a:xfrm>
        </p:spPr>
        <p:txBody>
          <a:bodyPr/>
          <a:lstStyle/>
          <a:p>
            <a:r>
              <a:rPr lang="en-US" altLang="ko-KR" dirty="0"/>
              <a:t>Defining Epoch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D20D0C-CF15-4969-9EFC-0CAD377D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" y="187239"/>
            <a:ext cx="7288520" cy="2836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10E0B-0182-467D-BF4B-DDF4F7EDD132}"/>
              </a:ext>
            </a:extLst>
          </p:cNvPr>
          <p:cNvSpPr txBox="1"/>
          <p:nvPr/>
        </p:nvSpPr>
        <p:spPr>
          <a:xfrm>
            <a:off x="1761494" y="4009644"/>
            <a:ext cx="929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Consolas" panose="020B0609020204030204" pitchFamily="49" charset="0"/>
                <a:hlinkClick r:id="rId5"/>
              </a:rPr>
              <a:t>https://i.imgur.com/7kISVTV.png</a:t>
            </a:r>
            <a:endParaRPr lang="en-US" altLang="ko-KR" sz="3600" dirty="0">
              <a:latin typeface="Consolas" panose="020B0609020204030204" pitchFamily="49" charset="0"/>
            </a:endParaRPr>
          </a:p>
          <a:p>
            <a:r>
              <a:rPr lang="en-US" altLang="ko-KR" sz="3600" dirty="0"/>
              <a:t>If you finished, compare your code with above!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721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26D9F5F-86C3-4438-B82E-68629300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7" y="802487"/>
            <a:ext cx="10455584" cy="6120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BD0062-A9B4-4EBE-AE5C-32621867B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4396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7113029" y="-122074"/>
            <a:ext cx="5619990" cy="212867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00" y="270934"/>
            <a:ext cx="4700030" cy="1111459"/>
          </a:xfrm>
        </p:spPr>
        <p:txBody>
          <a:bodyPr anchor="t"/>
          <a:lstStyle/>
          <a:p>
            <a:r>
              <a:rPr lang="en-US" altLang="ko-KR" dirty="0"/>
              <a:t>4. Function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sz="1600" dirty="0"/>
              <a:t> </a:t>
            </a:r>
            <a:r>
              <a:rPr lang="en-US" altLang="ko-KR" sz="2200" dirty="0"/>
              <a:t> </a:t>
            </a:r>
            <a:r>
              <a:rPr lang="en-US" altLang="ko-KR" dirty="0"/>
              <a:t>Definitions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B9259450-6619-4D7C-91CA-1F4DEEA7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822" y="1382393"/>
            <a:ext cx="4558307" cy="624206"/>
          </a:xfrm>
        </p:spPr>
        <p:txBody>
          <a:bodyPr/>
          <a:lstStyle/>
          <a:p>
            <a:r>
              <a:rPr lang="en-US" altLang="ko-KR" dirty="0"/>
              <a:t>Defining Logging Functions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8CDAB6-E10F-4FF0-B845-D996B8132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0" y="0"/>
            <a:ext cx="713540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108A9-B260-48E3-A33C-698046C05074}"/>
              </a:ext>
            </a:extLst>
          </p:cNvPr>
          <p:cNvSpPr txBox="1"/>
          <p:nvPr/>
        </p:nvSpPr>
        <p:spPr>
          <a:xfrm>
            <a:off x="6753225" y="2507716"/>
            <a:ext cx="499212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with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torch.no_grad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():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j-ea"/>
            </a:endParaRPr>
          </a:p>
          <a:p>
            <a:r>
              <a:rPr lang="en-US" altLang="ko-KR" sz="2000" dirty="0" err="1"/>
              <a:t>PyTorch</a:t>
            </a:r>
            <a:r>
              <a:rPr lang="en-US" altLang="ko-KR" sz="2000" dirty="0"/>
              <a:t> code in this section will be operated with </a:t>
            </a:r>
            <a:r>
              <a:rPr lang="en-US" altLang="ko-KR" sz="2000" dirty="0" err="1"/>
              <a:t>autograd</a:t>
            </a:r>
            <a:r>
              <a:rPr lang="en-US" altLang="ko-KR" sz="2000" dirty="0"/>
              <a:t> to be turned off. So, gradient is not calculated.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No gradient calculation is needed for validation &amp; test set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In this section,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net(data).</a:t>
            </a:r>
            <a:r>
              <a:rPr lang="en-US" altLang="ko-KR" sz="20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requires_grad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/>
              <a:t>will be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270934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Iteration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648450" y="587345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C29AC-BF12-4F20-89C7-43FAABDC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740834"/>
            <a:ext cx="5909585" cy="5710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8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C3C98-AC8E-4D96-8D1A-D904D69DDCE4}"/>
              </a:ext>
            </a:extLst>
          </p:cNvPr>
          <p:cNvSpPr txBox="1"/>
          <p:nvPr/>
        </p:nvSpPr>
        <p:spPr>
          <a:xfrm>
            <a:off x="6502400" y="5647367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B6C3ADD-79D0-4C26-9F74-D7AB10F2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1189405"/>
            <a:ext cx="12192000" cy="39155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9136A-EF9D-4C6A-B931-2482ED87D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22" y="5226039"/>
            <a:ext cx="5854379" cy="83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FB361B78-FE22-4559-B5E2-91E9D326C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Accuracy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0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Hyper-parameter Initialization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B46DAD-9393-4EDC-8FEF-C779912492CC}"/>
              </a:ext>
            </a:extLst>
          </p:cNvPr>
          <p:cNvSpPr txBox="1"/>
          <p:nvPr/>
        </p:nvSpPr>
        <p:spPr>
          <a:xfrm>
            <a:off x="4815840" y="6144436"/>
            <a:ext cx="30048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Initialization code </a:t>
            </a:r>
            <a:r>
              <a:rPr lang="ko-KR" altLang="en-US" dirty="0"/>
              <a:t>▶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CB26E1-5C20-4D54-82E1-46E2DF24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0" y="2035435"/>
            <a:ext cx="4411650" cy="4490429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D64C5FE-B8EF-46B5-95A9-35A1581B9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/>
          <a:stretch/>
        </p:blipFill>
        <p:spPr>
          <a:xfrm>
            <a:off x="7266945" y="2881583"/>
            <a:ext cx="3895268" cy="3632248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5DF111-CCFE-469C-84A4-B0251EEC6C0B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46ECB6E-A322-45F4-8527-7D6FB6BCA313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EA661C-9054-402F-AFFA-A92D4871F690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64B8D8A-C326-4091-861C-0CCAF684AD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A9B4BF2-902A-4DE3-86C8-2C48EAB85913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F2AEA76-67A1-452F-8D35-86E4CD99DD79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B678087-3832-4B4C-A9F0-FB860C5A6795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A4D212D-7924-46FD-973B-51766B56B00F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28C6E44-B0B8-4F59-A543-7FC55A5DEEFD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001FF06-3CFC-468D-B164-921344E2889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FBD0E87-6986-444A-81C6-84DB13DE8E8C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3D23407-66A3-4CE3-ACA9-148E92A399D8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7699839-E8C8-43D2-8F62-07CE87E69AA3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9777ACB-E1BA-406D-B528-DDD6E08377A2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D34B9E-328E-4C3E-8FE1-2F209142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8063E2-8DD5-4594-B181-658FFF8C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61"/>
            <a:ext cx="12192000" cy="3252078"/>
          </a:xfrm>
          <a:prstGeom prst="rect">
            <a:avLst/>
          </a:prstGeom>
        </p:spPr>
      </p:pic>
      <p:sp>
        <p:nvSpPr>
          <p:cNvPr id="13" name="내용 개체 틀 20">
            <a:extLst>
              <a:ext uri="{FF2B5EF4-FFF2-40B4-BE49-F238E27FC236}">
                <a16:creationId xmlns:a16="http://schemas.microsoft.com/office/drawing/2014/main" id="{2ADA8630-567F-44AF-9126-0614C10B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6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F8267-1639-49CF-AEB0-D1B4D6F1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0" y="1244599"/>
            <a:ext cx="6223320" cy="5035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D64F01-411A-4247-B1AF-A674625D9D98}"/>
              </a:ext>
            </a:extLst>
          </p:cNvPr>
          <p:cNvSpPr txBox="1"/>
          <p:nvPr/>
        </p:nvSpPr>
        <p:spPr>
          <a:xfrm>
            <a:off x="6707505" y="1715283"/>
            <a:ext cx="291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Expected Output</a:t>
            </a:r>
          </a:p>
        </p:txBody>
      </p:sp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1114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7. Saving Model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3ADBD8-DC5B-4CBB-9CEC-365CB9A5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062"/>
            <a:ext cx="12192000" cy="55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CF5E8F3-F237-4AA7-A8E6-02344E8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Initialization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D86342-921C-4E4A-B258-63547355F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weight initialization impact the performance?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A46B8-98B8-44D5-95EE-884EE884C5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add some layers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814E58-2CF9-4960-982C-4832C288A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" y="1744181"/>
            <a:ext cx="3946990" cy="441785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F6287-DCFF-4446-BE92-36ECEEFE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70" y="1500625"/>
            <a:ext cx="8969850" cy="47884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9B06B93-40B9-41C4-9AF5-675EC90B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6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D1922-ADC8-40D4-BDE6-5222ADCC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2305608"/>
            <a:ext cx="8715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B371CAA-BE17-4AEB-9D16-E7EFB7E8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apply normal distribution to initial weights 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B520D2-2FF0-4CAE-B4F9-AD277A4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3CB873-702C-4F4A-81D7-C6AA1472D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941"/>
            <a:ext cx="12192000" cy="65085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87EB3-3D8A-4B60-BF36-11A9B3AB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Try Training Again.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What’s the result?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A8D95A-4DD1-4849-9831-85C4E2AC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358267"/>
            <a:ext cx="86296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2249A-EAD6-473A-847B-2B4659D5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made this result?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F4157-C1C0-4EAF-81EB-79CF3939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70" y="1259753"/>
            <a:ext cx="11508260" cy="65848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When a model is initialized with zero, they will have same gradient!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8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So if you want your model work properly, don’t touch to initial value or don’t set it zero!</a:t>
            </a:r>
            <a:br>
              <a:rPr lang="ko-KR" altLang="en-US" dirty="0"/>
            </a:b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4EB85-C0CA-4B91-94E4-92073C2D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5122" name="Picture 2" descr="Weight Initialization – Towards Data Science">
            <a:extLst>
              <a:ext uri="{FF2B5EF4-FFF2-40B4-BE49-F238E27FC236}">
                <a16:creationId xmlns:a16="http://schemas.microsoft.com/office/drawing/2014/main" id="{1C1E261A-3AFC-4218-9692-930012AD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2118661"/>
            <a:ext cx="58959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9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41E7C74-B928-412E-916D-776AA4F1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Proper</a:t>
            </a:r>
            <a:br>
              <a:rPr lang="en-US" altLang="ko-KR" dirty="0"/>
            </a:br>
            <a:r>
              <a:rPr lang="en-US" altLang="ko-KR" dirty="0"/>
              <a:t>Hyper-parameters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3D17F9-3BF2-41E1-B227-3DF14B5AB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there any way to find best hyper-parameters?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3AAE1-4EBF-4F91-9B71-321ED91D5D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0000" y="374650"/>
            <a:ext cx="762000" cy="484188"/>
          </a:xfrm>
        </p:spPr>
        <p:txBody>
          <a:bodyPr/>
          <a:lstStyle/>
          <a:p>
            <a:fld id="{5DB5872C-6CDA-4AA3-A73B-F057AF95E8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0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Data Load &amp; Preprocessing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0218A54-3042-4AF8-A02F-FBAF7EA8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3" y="1945746"/>
            <a:ext cx="5981892" cy="2437067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DB9CA2-6DC1-4BB7-A4D0-2378794042D6}"/>
              </a:ext>
            </a:extLst>
          </p:cNvPr>
          <p:cNvSpPr txBox="1"/>
          <p:nvPr/>
        </p:nvSpPr>
        <p:spPr>
          <a:xfrm>
            <a:off x="421680" y="4378467"/>
            <a:ext cx="6010418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Loading MATLAB </a:t>
            </a:r>
            <a:r>
              <a:rPr lang="en-US" altLang="ko-KR" dirty="0">
                <a:latin typeface="Consolas" panose="020B0609020204030204" pitchFamily="49" charset="0"/>
              </a:rPr>
              <a:t>.mat</a:t>
            </a:r>
            <a:r>
              <a:rPr lang="en-US" altLang="ko-KR" dirty="0"/>
              <a:t> file &amp; Automatically scaling data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2E277A4-A220-4636-B4A7-F79C19E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0" y="3118943"/>
            <a:ext cx="5064089" cy="3355624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1DE96-85D3-4978-BD37-B70CDA97CE4C}"/>
              </a:ext>
            </a:extLst>
          </p:cNvPr>
          <p:cNvSpPr txBox="1"/>
          <p:nvPr/>
        </p:nvSpPr>
        <p:spPr>
          <a:xfrm>
            <a:off x="2560345" y="6116721"/>
            <a:ext cx="413870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Check your data after preprocessing! </a:t>
            </a:r>
            <a:r>
              <a:rPr lang="ko-KR" altLang="en-US" dirty="0"/>
              <a:t>▶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5863F11-12F0-4ABE-8ABF-157512B39630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8849B36-DC30-486E-B209-FD825F07371E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8B583F4-D6D8-4D17-A42B-64E5064B4C06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2CA81E4-6DBA-418E-A5A8-3DDF5E7F35AF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16605FD-ADAA-43AE-A36F-E3D6A3543DA1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88EAA7F4-FEAA-486E-8E7D-6B715231B6A1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C62D5A-14FA-4B70-AAD3-9E6B820FC613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C7548A41-FAB5-40FA-8006-1256B07A667E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66D17F6-C46E-4619-99D8-F838E867CB3E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647EE66-5929-452F-B60F-5B83E996B562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76D4065-67DE-4D9A-ABAA-30A05B967903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0669555-5A61-4317-8178-6DE119481F4A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55F7958-B74E-46FE-A350-5D35C95B728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2CC5697-1B71-41CD-81F0-60E31BCFCDF0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825351-5FB7-472E-95DB-ED9D1E51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46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16E63-941D-488E-8257-211EAD26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 effective method to find hyper-parameters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ighlight>
                  <a:srgbClr val="000000"/>
                </a:highlight>
              </a:rPr>
              <a:t>Brute-force is the answer!!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https://git.io/aibd-full-2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D3BE24A-3A2D-47DD-9D31-7643D0B6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50"/>
          <a:stretch/>
        </p:blipFill>
        <p:spPr>
          <a:xfrm>
            <a:off x="458714" y="1873847"/>
            <a:ext cx="4361034" cy="465048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0842C4-7F7F-453B-B081-44CF018A118F}"/>
              </a:ext>
            </a:extLst>
          </p:cNvPr>
          <p:cNvSpPr txBox="1"/>
          <p:nvPr/>
        </p:nvSpPr>
        <p:spPr>
          <a:xfrm>
            <a:off x="4819748" y="6167701"/>
            <a:ext cx="619359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</a:t>
            </a:r>
            <a:r>
              <a:rPr lang="en-US" altLang="ko-KR" dirty="0" err="1"/>
              <a:t>ResNet</a:t>
            </a:r>
            <a:r>
              <a:rPr lang="en-US" altLang="ko-KR" dirty="0"/>
              <a:t> model class inheriting </a:t>
            </a:r>
            <a:r>
              <a:rPr lang="en-US" altLang="ko-KR" dirty="0" err="1">
                <a:latin typeface="Consolas" panose="020B0609020204030204" pitchFamily="49" charset="0"/>
              </a:rPr>
              <a:t>torch.nn.Module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1D1C7D-13E5-4DEE-B909-20A00D5F7E63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FAA339-90AA-43F7-9BE8-1DE58342F271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674541-FDEC-4177-9D19-8138B125B534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1796AD-4E07-4FFB-8CFC-0F770AB864FF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291147A-522B-4B1D-9826-2868D6D18775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D98540-68C5-484A-84CE-32292A9DD778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84EF41B-87B6-4351-8203-91BB3FBCC2ED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5E8E39-5BB9-47AE-83A1-4C9711C11C37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0DE5311-7941-40AB-BD16-0F8C654AA0E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3C7837A-744C-4C62-A6D5-C6FB2ED8BAC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539F98-EA20-471B-AD75-7E947ECE0D2A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596CC0F-A196-4EDD-A4A8-D23D90687EC1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3161115-B3DA-45B4-B9A6-FD31361A4782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631486B-06AF-4683-8338-7494B3CDB56B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E7F80A7-8D1B-4204-B7EB-420EE8F41E87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41E25AF-FFD9-4B88-B261-CDA580954D8F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EF7BFCA1-C6F8-47A9-AD42-39A6274FABAD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AD0EF79-214B-4305-86AE-6EE44A43E333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DC5A0-A1F3-46EC-9042-6336303D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0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1A5AEC-6996-4420-B706-C455D009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39" y="1918889"/>
            <a:ext cx="4634344" cy="4607892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8B0238-B575-4270-8AC9-EBF68FA1B3AB}"/>
              </a:ext>
            </a:extLst>
          </p:cNvPr>
          <p:cNvSpPr txBox="1"/>
          <p:nvPr/>
        </p:nvSpPr>
        <p:spPr>
          <a:xfrm>
            <a:off x="5157589" y="6156533"/>
            <a:ext cx="28891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epoch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9EC754-18C3-46D9-A167-3C942FDEEF82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8B5323-3AFB-49F5-800B-AFD6B370A9D4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957755-6CF7-43CE-9E3F-74032AAABD67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537B888-582C-45DF-9220-7D66F126803E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E396E0-5AEC-4863-B1F9-4A29D97789D5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76ABC7A-3ACA-41FA-909F-A78649291624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3B10C58-E856-4489-AE30-C2EB0277D0FB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7A8A1D-9FBB-4A0F-9C0F-34671F50906A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093D1B9-8C82-4B82-A3EE-72BA2A6876F6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418F6E-9330-49D4-A1E6-B276F1F333D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7FEFBFF-0D60-47B8-80E2-07F97EF7EC94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1196A2-92EC-4839-B781-A46045667F39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E7127F7-F0F7-4F01-9E3F-E063AFBE87B8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89E14A-8B56-437A-8F9B-1FB6C25A0FE5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4493170-B531-47CE-BBE9-CA9D29A8E29D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EDD5A5-91E3-4CC6-8093-C6FD75739CEE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84ACBF0-8809-41B8-ADD3-CB237D6EFC49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A4D181A-BB42-4C5B-92B8-BF47CCC0EE8E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AFBF680-3BB3-4D2F-B357-236692663DFF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C74860-AF78-4F21-963B-A1F7408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10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6E1-3189-4BB9-8961-A497AD87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Flow with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&lt;code /&gt;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9D10E-E268-48CC-A364-8BEA6D8D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Function Definition</a:t>
            </a: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2AD50A-F8B7-4960-AD22-7B98A19F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19" y="2098686"/>
            <a:ext cx="5518434" cy="4407126"/>
          </a:xfrm>
          <a:prstGeom prst="rect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0B2731-7774-46D7-A723-4CDC795E8C79}"/>
              </a:ext>
            </a:extLst>
          </p:cNvPr>
          <p:cNvSpPr txBox="1"/>
          <p:nvPr/>
        </p:nvSpPr>
        <p:spPr>
          <a:xfrm>
            <a:off x="5945353" y="6138264"/>
            <a:ext cx="307573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◀ </a:t>
            </a:r>
            <a:r>
              <a:rPr lang="en-US" altLang="ko-KR" dirty="0"/>
              <a:t>Defined logging function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517483-0C97-4769-8055-545F9DA5A5CD}"/>
              </a:ext>
            </a:extLst>
          </p:cNvPr>
          <p:cNvGrpSpPr/>
          <p:nvPr/>
        </p:nvGrpSpPr>
        <p:grpSpPr>
          <a:xfrm>
            <a:off x="8105554" y="3019133"/>
            <a:ext cx="3741717" cy="2794904"/>
            <a:chOff x="5820904" y="3059668"/>
            <a:chExt cx="3741717" cy="27949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E09B1A-50BC-4FD4-9322-F20AE71B7BB2}"/>
                </a:ext>
              </a:extLst>
            </p:cNvPr>
            <p:cNvSpPr txBox="1"/>
            <p:nvPr/>
          </p:nvSpPr>
          <p:spPr>
            <a:xfrm>
              <a:off x="5820905" y="3059668"/>
              <a:ext cx="3741716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What functions can be defined?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CAA0870-CD3A-4577-9CB1-7879CBB68F3F}"/>
                </a:ext>
              </a:extLst>
            </p:cNvPr>
            <p:cNvSpPr/>
            <p:nvPr/>
          </p:nvSpPr>
          <p:spPr>
            <a:xfrm>
              <a:off x="5820904" y="3429000"/>
              <a:ext cx="3741717" cy="242557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38B2A6-7072-44BE-A4E7-02795B90D739}"/>
              </a:ext>
            </a:extLst>
          </p:cNvPr>
          <p:cNvSpPr txBox="1"/>
          <p:nvPr/>
        </p:nvSpPr>
        <p:spPr>
          <a:xfrm>
            <a:off x="8234727" y="3499783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model class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176B12-24F6-48D5-B54C-399D35277E48}"/>
              </a:ext>
            </a:extLst>
          </p:cNvPr>
          <p:cNvSpPr txBox="1"/>
          <p:nvPr/>
        </p:nvSpPr>
        <p:spPr>
          <a:xfrm>
            <a:off x="8234727" y="3901016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epoch function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7A203D-1771-4B9C-B5BA-BB2AC7C40D13}"/>
              </a:ext>
            </a:extLst>
          </p:cNvPr>
          <p:cNvSpPr txBox="1"/>
          <p:nvPr/>
        </p:nvSpPr>
        <p:spPr>
          <a:xfrm>
            <a:off x="8234727" y="4302249"/>
            <a:ext cx="223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logging function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72AC052-C563-4718-8393-A89E2364CCF7}"/>
              </a:ext>
            </a:extLst>
          </p:cNvPr>
          <p:cNvSpPr/>
          <p:nvPr/>
        </p:nvSpPr>
        <p:spPr>
          <a:xfrm rot="10800000">
            <a:off x="7879109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3819C00-5A55-4960-963D-59D0A860A19F}"/>
              </a:ext>
            </a:extLst>
          </p:cNvPr>
          <p:cNvSpPr/>
          <p:nvPr/>
        </p:nvSpPr>
        <p:spPr>
          <a:xfrm>
            <a:off x="7775838" y="1434137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934AD28-D3A3-4A51-AC8B-AE58DB5B17B7}"/>
              </a:ext>
            </a:extLst>
          </p:cNvPr>
          <p:cNvSpPr/>
          <p:nvPr/>
        </p:nvSpPr>
        <p:spPr>
          <a:xfrm>
            <a:off x="6659239" y="1305138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Initializing 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A6E2D7C-1E0D-45EF-8045-1D88DC959544}"/>
              </a:ext>
            </a:extLst>
          </p:cNvPr>
          <p:cNvSpPr/>
          <p:nvPr/>
        </p:nvSpPr>
        <p:spPr>
          <a:xfrm>
            <a:off x="10664868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F22818A-8AAD-4608-9AFF-F57C6593A4F4}"/>
              </a:ext>
            </a:extLst>
          </p:cNvPr>
          <p:cNvSpPr/>
          <p:nvPr/>
        </p:nvSpPr>
        <p:spPr>
          <a:xfrm>
            <a:off x="9833313" y="1305138"/>
            <a:ext cx="872361" cy="519165"/>
          </a:xfrm>
          <a:prstGeom prst="roundRect">
            <a:avLst>
              <a:gd name="adj" fmla="val 3974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Function Definition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62D8470-965A-44FC-A8E6-4BD9B3BA65FB}"/>
              </a:ext>
            </a:extLst>
          </p:cNvPr>
          <p:cNvSpPr/>
          <p:nvPr/>
        </p:nvSpPr>
        <p:spPr>
          <a:xfrm>
            <a:off x="9359551" y="1434138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9F01617-30B4-4752-8B5D-CD1EB3D38428}"/>
              </a:ext>
            </a:extLst>
          </p:cNvPr>
          <p:cNvSpPr/>
          <p:nvPr/>
        </p:nvSpPr>
        <p:spPr>
          <a:xfrm>
            <a:off x="8249601" y="1305138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Data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Loading &amp;</a:t>
            </a:r>
            <a:r>
              <a:rPr lang="ko-KR" altLang="en-US" sz="110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Preprocessing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0EE41ED8-0237-45B9-BE90-73D9F75834D4}"/>
              </a:ext>
            </a:extLst>
          </p:cNvPr>
          <p:cNvSpPr/>
          <p:nvPr/>
        </p:nvSpPr>
        <p:spPr>
          <a:xfrm rot="10800000">
            <a:off x="9486608" y="2327545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B9E72C2-E4E7-40C2-88F5-FCE4D1EF87B9}"/>
              </a:ext>
            </a:extLst>
          </p:cNvPr>
          <p:cNvSpPr/>
          <p:nvPr/>
        </p:nvSpPr>
        <p:spPr>
          <a:xfrm>
            <a:off x="9834622" y="2198545"/>
            <a:ext cx="804549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Result Analysis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3ECDD2A-1AE4-49B9-A2CC-CE3EC5DE34C6}"/>
              </a:ext>
            </a:extLst>
          </p:cNvPr>
          <p:cNvSpPr/>
          <p:nvPr/>
        </p:nvSpPr>
        <p:spPr>
          <a:xfrm rot="16200000">
            <a:off x="8638979" y="1964696"/>
            <a:ext cx="391747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A0E5400-F224-4A76-B144-62DD2B2A59FB}"/>
              </a:ext>
            </a:extLst>
          </p:cNvPr>
          <p:cNvSpPr/>
          <p:nvPr/>
        </p:nvSpPr>
        <p:spPr>
          <a:xfrm>
            <a:off x="8249601" y="2198545"/>
            <a:ext cx="1170503" cy="519165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Updating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Hyper-params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C90ACF6-0D9A-4899-804C-B21C8B36AA82}"/>
              </a:ext>
            </a:extLst>
          </p:cNvPr>
          <p:cNvSpPr/>
          <p:nvPr/>
        </p:nvSpPr>
        <p:spPr>
          <a:xfrm>
            <a:off x="6657520" y="2198545"/>
            <a:ext cx="1155086" cy="519165"/>
          </a:xfrm>
          <a:prstGeom prst="roundRect">
            <a:avLst>
              <a:gd name="adj" fmla="val 3974"/>
            </a:avLst>
          </a:prstGeom>
          <a:solidFill>
            <a:schemeClr val="accent2">
              <a:lumMod val="9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Saving</a:t>
            </a:r>
            <a:b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</a:br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Final Model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40AF890-447D-42A0-A53C-DE815FC5BEDA}"/>
              </a:ext>
            </a:extLst>
          </p:cNvPr>
          <p:cNvSpPr/>
          <p:nvPr/>
        </p:nvSpPr>
        <p:spPr>
          <a:xfrm rot="10800000">
            <a:off x="10705675" y="2327545"/>
            <a:ext cx="646025" cy="261165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36389A-3471-469A-8B02-E78A47058524}"/>
              </a:ext>
            </a:extLst>
          </p:cNvPr>
          <p:cNvSpPr/>
          <p:nvPr/>
        </p:nvSpPr>
        <p:spPr>
          <a:xfrm>
            <a:off x="11124616" y="1307084"/>
            <a:ext cx="804549" cy="1410626"/>
          </a:xfrm>
          <a:prstGeom prst="roundRect">
            <a:avLst>
              <a:gd name="adj" fmla="val 3974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+mj-ea"/>
                <a:ea typeface="+mj-ea"/>
              </a:rPr>
              <a:t>Training Iteration</a:t>
            </a:r>
            <a:endParaRPr lang="ko-KR" altLang="en-US" sz="110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37A6A-D34F-4CA6-8916-4519AE7F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2053</TotalTime>
  <Words>1958</Words>
  <Application>Microsoft Office PowerPoint</Application>
  <PresentationFormat>와이드스크린</PresentationFormat>
  <Paragraphs>514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AppleSDGothicNeoR00</vt:lpstr>
      <vt:lpstr>Wingdings</vt:lpstr>
      <vt:lpstr>맑은 고딕</vt:lpstr>
      <vt:lpstr>Consolas</vt:lpstr>
      <vt:lpstr>AppleSDGothicNeoB00</vt:lpstr>
      <vt:lpstr>Arial</vt:lpstr>
      <vt:lpstr>Cambria Math</vt:lpstr>
      <vt:lpstr>Simplebee</vt:lpstr>
      <vt:lpstr>AI+BD ML Lab. Day 2</vt:lpstr>
      <vt:lpstr>PowerPoint 프레젠테이션</vt:lpstr>
      <vt:lpstr>Goals</vt:lpstr>
      <vt:lpstr>Basic Flow of DL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Basic Flow with &lt;code /&gt;</vt:lpstr>
      <vt:lpstr>Backgrounds</vt:lpstr>
      <vt:lpstr>Logistic Regression = “Linear Logistic Regression”</vt:lpstr>
      <vt:lpstr>How is LR expressed in learning model?</vt:lpstr>
      <vt:lpstr>Stochastic Gradient Descent</vt:lpstr>
      <vt:lpstr>Mini-batch Stochastic Gradient Descent</vt:lpstr>
      <vt:lpstr>Summary</vt:lpstr>
      <vt:lpstr>It’s coding time</vt:lpstr>
      <vt:lpstr>Preparation</vt:lpstr>
      <vt:lpstr>1. Library     Importation     &amp; Device Preparation</vt:lpstr>
      <vt:lpstr>2. Hyper-      Parameters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3. Data Load &amp;      Preprocessing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4. Function      Definitions</vt:lpstr>
      <vt:lpstr>5. Training Iteration</vt:lpstr>
      <vt:lpstr>5. Training Iteration</vt:lpstr>
      <vt:lpstr>6. Result Analysis</vt:lpstr>
      <vt:lpstr>6. Result Analysis</vt:lpstr>
      <vt:lpstr>6. Result Analysis</vt:lpstr>
      <vt:lpstr>7. Saving Model</vt:lpstr>
      <vt:lpstr>Weight Initialization</vt:lpstr>
      <vt:lpstr>Let’s add some layers …</vt:lpstr>
      <vt:lpstr>And Try Training.</vt:lpstr>
      <vt:lpstr>Let’s apply normal distribution to initial weights …</vt:lpstr>
      <vt:lpstr>And Try Training Again.</vt:lpstr>
      <vt:lpstr>What made this result?</vt:lpstr>
      <vt:lpstr>Finding Proper Hyper-parameters</vt:lpstr>
      <vt:lpstr>No effective method to find hyper-parameters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Jio Gim</cp:lastModifiedBy>
  <cp:revision>229</cp:revision>
  <dcterms:created xsi:type="dcterms:W3CDTF">2021-03-18T15:49:51Z</dcterms:created>
  <dcterms:modified xsi:type="dcterms:W3CDTF">2021-03-29T01:05:07Z</dcterms:modified>
</cp:coreProperties>
</file>